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66" r:id="rId4"/>
    <p:sldId id="261" r:id="rId5"/>
    <p:sldId id="262" r:id="rId6"/>
    <p:sldId id="268" r:id="rId7"/>
    <p:sldId id="269" r:id="rId8"/>
    <p:sldId id="264" r:id="rId9"/>
    <p:sldId id="278" r:id="rId10"/>
    <p:sldId id="279" r:id="rId11"/>
    <p:sldId id="265" r:id="rId12"/>
    <p:sldId id="267" r:id="rId13"/>
    <p:sldId id="273" r:id="rId14"/>
    <p:sldId id="272" r:id="rId15"/>
    <p:sldId id="271" r:id="rId16"/>
    <p:sldId id="260" r:id="rId1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ephyr Winter" initials="ZW" lastIdx="1" clrIdx="0">
    <p:extLst>
      <p:ext uri="{19B8F6BF-5375-455C-9EA6-DF929625EA0E}">
        <p15:presenceInfo xmlns:p15="http://schemas.microsoft.com/office/powerpoint/2012/main" userId="7bdfd38877b17b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D2E0"/>
    <a:srgbClr val="002147"/>
    <a:srgbClr val="FF0000"/>
    <a:srgbClr val="FF9999"/>
    <a:srgbClr val="FCFA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8748" autoAdjust="0"/>
  </p:normalViewPr>
  <p:slideViewPr>
    <p:cSldViewPr snapToGrid="0">
      <p:cViewPr varScale="1">
        <p:scale>
          <a:sx n="88" d="100"/>
          <a:sy n="88" d="100"/>
        </p:scale>
        <p:origin x="391"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F4D95-4EC6-4C7F-9C34-7DF025C466C3}"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60384-C852-4BA6-B4A7-A9367F1BE056}" type="slidenum">
              <a:rPr lang="en-US" smtClean="0"/>
              <a:t>‹#›</a:t>
            </a:fld>
            <a:endParaRPr lang="en-US"/>
          </a:p>
        </p:txBody>
      </p:sp>
    </p:spTree>
    <p:extLst>
      <p:ext uri="{BB962C8B-B14F-4D97-AF65-F5344CB8AC3E}">
        <p14:creationId xmlns:p14="http://schemas.microsoft.com/office/powerpoint/2010/main" val="2244830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the presentation of the paper: “Guided Aggregation Net for end to end stereo matching”. The project is a cooperation between University of Oxford and Baidu Research.</a:t>
            </a:r>
            <a:endParaRPr lang="en-US" dirty="0"/>
          </a:p>
        </p:txBody>
      </p:sp>
      <p:sp>
        <p:nvSpPr>
          <p:cNvPr id="4" name="Slide Number Placeholder 3"/>
          <p:cNvSpPr>
            <a:spLocks noGrp="1"/>
          </p:cNvSpPr>
          <p:nvPr>
            <p:ph type="sldNum" sz="quarter" idx="5"/>
          </p:nvPr>
        </p:nvSpPr>
        <p:spPr/>
        <p:txBody>
          <a:bodyPr/>
          <a:lstStyle/>
          <a:p>
            <a:fld id="{19260384-C852-4BA6-B4A7-A9367F1BE056}" type="slidenum">
              <a:rPr lang="en-US" smtClean="0"/>
              <a:t>1</a:t>
            </a:fld>
            <a:endParaRPr lang="en-US"/>
          </a:p>
        </p:txBody>
      </p:sp>
    </p:spTree>
    <p:extLst>
      <p:ext uri="{BB962C8B-B14F-4D97-AF65-F5344CB8AC3E}">
        <p14:creationId xmlns:p14="http://schemas.microsoft.com/office/powerpoint/2010/main" val="179783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revise and improve the SGM equation to get our SGA equation. First, we replace the user defined parameters with the learnable weights which are also adaptive in different scenes and locations.</a:t>
            </a:r>
          </a:p>
          <a:p>
            <a:r>
              <a:rPr lang="en-US" dirty="0"/>
              <a:t>Second, we change the second minimum selection to maximum selection which are more effective in deep neural network models and helps maximize the probability at the ground truth labels.</a:t>
            </a:r>
          </a:p>
          <a:p>
            <a:r>
              <a:rPr lang="en-US" dirty="0"/>
              <a:t>Finally, we use weighted sum to replace the first minimum. This is proven effective in the paper “all convolutional net” and there is no loss in accuracy.</a:t>
            </a:r>
          </a:p>
        </p:txBody>
      </p:sp>
      <p:sp>
        <p:nvSpPr>
          <p:cNvPr id="4" name="Slide Number Placeholder 3"/>
          <p:cNvSpPr>
            <a:spLocks noGrp="1"/>
          </p:cNvSpPr>
          <p:nvPr>
            <p:ph type="sldNum" sz="quarter" idx="5"/>
          </p:nvPr>
        </p:nvSpPr>
        <p:spPr/>
        <p:txBody>
          <a:bodyPr/>
          <a:lstStyle/>
          <a:p>
            <a:fld id="{19260384-C852-4BA6-B4A7-A9367F1BE056}" type="slidenum">
              <a:rPr lang="en-US" smtClean="0"/>
              <a:t>10</a:t>
            </a:fld>
            <a:endParaRPr lang="en-US"/>
          </a:p>
        </p:txBody>
      </p:sp>
    </p:spTree>
    <p:extLst>
      <p:ext uri="{BB962C8B-B14F-4D97-AF65-F5344CB8AC3E}">
        <p14:creationId xmlns:p14="http://schemas.microsoft.com/office/powerpoint/2010/main" val="4192728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our local guided aggregation layer, we improve the traditional cost filter strategy and learned guided filters kernels to refine the thin structures.</a:t>
            </a:r>
          </a:p>
        </p:txBody>
      </p:sp>
      <p:sp>
        <p:nvSpPr>
          <p:cNvPr id="4" name="Slide Number Placeholder 3"/>
          <p:cNvSpPr>
            <a:spLocks noGrp="1"/>
          </p:cNvSpPr>
          <p:nvPr>
            <p:ph type="sldNum" sz="quarter" idx="5"/>
          </p:nvPr>
        </p:nvSpPr>
        <p:spPr/>
        <p:txBody>
          <a:bodyPr/>
          <a:lstStyle/>
          <a:p>
            <a:fld id="{19260384-C852-4BA6-B4A7-A9367F1BE056}" type="slidenum">
              <a:rPr lang="en-US" smtClean="0"/>
              <a:t>11</a:t>
            </a:fld>
            <a:endParaRPr lang="en-US"/>
          </a:p>
        </p:txBody>
      </p:sp>
    </p:spTree>
    <p:extLst>
      <p:ext uri="{BB962C8B-B14F-4D97-AF65-F5344CB8AC3E}">
        <p14:creationId xmlns:p14="http://schemas.microsoft.com/office/powerpoint/2010/main" val="247940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network architecture. We focus on the cost aggregation and use extra convolutional net to learn the guided weights for our SGA and LGA layers. The </a:t>
            </a:r>
            <a:r>
              <a:rPr lang="en-US" dirty="0" err="1"/>
              <a:t>sga</a:t>
            </a:r>
            <a:r>
              <a:rPr lang="en-US" dirty="0"/>
              <a:t> layer aggregation semi-globally in different directions over the whole image. The LGA layer aggregate in a local regions for each pixel to refine thin structures. Several SGA and two LGA layers are used in such a cost aggregation step. </a:t>
            </a:r>
          </a:p>
        </p:txBody>
      </p:sp>
      <p:sp>
        <p:nvSpPr>
          <p:cNvPr id="4" name="Slide Number Placeholder 3"/>
          <p:cNvSpPr>
            <a:spLocks noGrp="1"/>
          </p:cNvSpPr>
          <p:nvPr>
            <p:ph type="sldNum" sz="quarter" idx="5"/>
          </p:nvPr>
        </p:nvSpPr>
        <p:spPr/>
        <p:txBody>
          <a:bodyPr/>
          <a:lstStyle/>
          <a:p>
            <a:fld id="{19260384-C852-4BA6-B4A7-A9367F1BE056}" type="slidenum">
              <a:rPr lang="en-US" smtClean="0"/>
              <a:t>12</a:t>
            </a:fld>
            <a:endParaRPr lang="en-US"/>
          </a:p>
        </p:txBody>
      </p:sp>
    </p:spTree>
    <p:extLst>
      <p:ext uri="{BB962C8B-B14F-4D97-AF65-F5344CB8AC3E}">
        <p14:creationId xmlns:p14="http://schemas.microsoft.com/office/powerpoint/2010/main" val="384403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experiments, our guided aggregation net far outperforms the state-of-the-art deep neural network models in both </a:t>
            </a:r>
            <a:r>
              <a:rPr lang="en-US" altLang="zh-CN" dirty="0" err="1"/>
              <a:t>sceneflow</a:t>
            </a:r>
            <a:r>
              <a:rPr lang="en-US" altLang="zh-CN" dirty="0"/>
              <a:t> dataset and the </a:t>
            </a:r>
            <a:r>
              <a:rPr lang="en-US" altLang="zh-CN" dirty="0" err="1"/>
              <a:t>Kitti</a:t>
            </a:r>
            <a:r>
              <a:rPr lang="en-US" altLang="zh-CN" dirty="0"/>
              <a:t> outdoor scenes. </a:t>
            </a:r>
            <a:endParaRPr lang="en-US" dirty="0"/>
          </a:p>
        </p:txBody>
      </p:sp>
      <p:sp>
        <p:nvSpPr>
          <p:cNvPr id="4" name="Slide Number Placeholder 3"/>
          <p:cNvSpPr>
            <a:spLocks noGrp="1"/>
          </p:cNvSpPr>
          <p:nvPr>
            <p:ph type="sldNum" sz="quarter" idx="5"/>
          </p:nvPr>
        </p:nvSpPr>
        <p:spPr/>
        <p:txBody>
          <a:bodyPr/>
          <a:lstStyle/>
          <a:p>
            <a:fld id="{19260384-C852-4BA6-B4A7-A9367F1BE056}" type="slidenum">
              <a:rPr lang="en-US" smtClean="0"/>
              <a:t>13</a:t>
            </a:fld>
            <a:endParaRPr lang="en-US"/>
          </a:p>
        </p:txBody>
      </p:sp>
    </p:spTree>
    <p:extLst>
      <p:ext uri="{BB962C8B-B14F-4D97-AF65-F5344CB8AC3E}">
        <p14:creationId xmlns:p14="http://schemas.microsoft.com/office/powerpoint/2010/main" val="2923866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compared with the original SGM, our </a:t>
            </a:r>
            <a:r>
              <a:rPr lang="en-US" altLang="zh-CN" dirty="0"/>
              <a:t>model helps avoid most of the </a:t>
            </a:r>
            <a:r>
              <a:rPr lang="en-US" altLang="zh-CN" dirty="0" err="1"/>
              <a:t>fronto</a:t>
            </a:r>
            <a:r>
              <a:rPr lang="en-US" altLang="zh-CN" dirty="0"/>
              <a:t>-parallel surfaces in the large </a:t>
            </a:r>
            <a:r>
              <a:rPr lang="en-US" altLang="zh-CN" dirty="0" err="1"/>
              <a:t>textureless</a:t>
            </a:r>
            <a:r>
              <a:rPr lang="en-US" altLang="zh-CN" dirty="0"/>
              <a:t> regions.</a:t>
            </a:r>
            <a:endParaRPr lang="en-US" dirty="0"/>
          </a:p>
        </p:txBody>
      </p:sp>
      <p:sp>
        <p:nvSpPr>
          <p:cNvPr id="4" name="Slide Number Placeholder 3"/>
          <p:cNvSpPr>
            <a:spLocks noGrp="1"/>
          </p:cNvSpPr>
          <p:nvPr>
            <p:ph type="sldNum" sz="quarter" idx="5"/>
          </p:nvPr>
        </p:nvSpPr>
        <p:spPr/>
        <p:txBody>
          <a:bodyPr/>
          <a:lstStyle/>
          <a:p>
            <a:fld id="{19260384-C852-4BA6-B4A7-A9367F1BE056}" type="slidenum">
              <a:rPr lang="en-US" smtClean="0"/>
              <a:t>15</a:t>
            </a:fld>
            <a:endParaRPr lang="en-US"/>
          </a:p>
        </p:txBody>
      </p:sp>
    </p:spTree>
    <p:extLst>
      <p:ext uri="{BB962C8B-B14F-4D97-AF65-F5344CB8AC3E}">
        <p14:creationId xmlns:p14="http://schemas.microsoft.com/office/powerpoint/2010/main" val="2840012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and models are available now.</a:t>
            </a:r>
          </a:p>
        </p:txBody>
      </p:sp>
      <p:sp>
        <p:nvSpPr>
          <p:cNvPr id="4" name="Slide Number Placeholder 3"/>
          <p:cNvSpPr>
            <a:spLocks noGrp="1"/>
          </p:cNvSpPr>
          <p:nvPr>
            <p:ph type="sldNum" sz="quarter" idx="5"/>
          </p:nvPr>
        </p:nvSpPr>
        <p:spPr/>
        <p:txBody>
          <a:bodyPr/>
          <a:lstStyle/>
          <a:p>
            <a:fld id="{19260384-C852-4BA6-B4A7-A9367F1BE056}" type="slidenum">
              <a:rPr lang="en-US" smtClean="0"/>
              <a:t>16</a:t>
            </a:fld>
            <a:endParaRPr lang="en-US"/>
          </a:p>
        </p:txBody>
      </p:sp>
    </p:spTree>
    <p:extLst>
      <p:ext uri="{BB962C8B-B14F-4D97-AF65-F5344CB8AC3E}">
        <p14:creationId xmlns:p14="http://schemas.microsoft.com/office/powerpoint/2010/main" val="2117683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Key steps for stereo matching. We focus on the Matching Cost Aggregation. There are already many successful methods for feature extraction and disparity estimation in deep neural networks. But, the feature based matching cost is often ambiguous and produces a lot of wrong matches.</a:t>
            </a:r>
          </a:p>
        </p:txBody>
      </p:sp>
      <p:sp>
        <p:nvSpPr>
          <p:cNvPr id="4" name="Slide Number Placeholder 3"/>
          <p:cNvSpPr>
            <a:spLocks noGrp="1"/>
          </p:cNvSpPr>
          <p:nvPr>
            <p:ph type="sldNum" sz="quarter" idx="5"/>
          </p:nvPr>
        </p:nvSpPr>
        <p:spPr/>
        <p:txBody>
          <a:bodyPr/>
          <a:lstStyle/>
          <a:p>
            <a:fld id="{19260384-C852-4BA6-B4A7-A9367F1BE056}" type="slidenum">
              <a:rPr lang="en-US" smtClean="0"/>
              <a:t>2</a:t>
            </a:fld>
            <a:endParaRPr lang="en-US"/>
          </a:p>
        </p:txBody>
      </p:sp>
    </p:spTree>
    <p:extLst>
      <p:ext uri="{BB962C8B-B14F-4D97-AF65-F5344CB8AC3E}">
        <p14:creationId xmlns:p14="http://schemas.microsoft.com/office/powerpoint/2010/main" val="173963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already many successful methods for feature extraction and disparity estimation in deep neural networks. We focus on the Matching Cost Aggregation. But, the feature based matching cost is often ambiguous and produce a lot of wrong matches.</a:t>
            </a:r>
          </a:p>
        </p:txBody>
      </p:sp>
      <p:sp>
        <p:nvSpPr>
          <p:cNvPr id="4" name="Slide Number Placeholder 3"/>
          <p:cNvSpPr>
            <a:spLocks noGrp="1"/>
          </p:cNvSpPr>
          <p:nvPr>
            <p:ph type="sldNum" sz="quarter" idx="5"/>
          </p:nvPr>
        </p:nvSpPr>
        <p:spPr/>
        <p:txBody>
          <a:bodyPr/>
          <a:lstStyle/>
          <a:p>
            <a:fld id="{19260384-C852-4BA6-B4A7-A9367F1BE056}" type="slidenum">
              <a:rPr lang="en-US" smtClean="0"/>
              <a:t>3</a:t>
            </a:fld>
            <a:endParaRPr lang="en-US"/>
          </a:p>
        </p:txBody>
      </p:sp>
    </p:spTree>
    <p:extLst>
      <p:ext uri="{BB962C8B-B14F-4D97-AF65-F5344CB8AC3E}">
        <p14:creationId xmlns:p14="http://schemas.microsoft.com/office/powerpoint/2010/main" val="146661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matching cost aggregation, There are many effective traditional methods. Including the SGM, </a:t>
            </a:r>
            <a:r>
              <a:rPr lang="en-US" dirty="0" err="1"/>
              <a:t>CostFilter</a:t>
            </a:r>
            <a:r>
              <a:rPr lang="en-US" dirty="0"/>
              <a:t> which are always based on geometric and optimization.</a:t>
            </a:r>
          </a:p>
          <a:p>
            <a:r>
              <a:rPr lang="en-US" dirty="0"/>
              <a:t>But, for deep neural networks, only convolutions layers are used currently. Our target is to formulate the traditional geometric and optimization into Deep </a:t>
            </a:r>
            <a:r>
              <a:rPr lang="en-US" dirty="0" err="1"/>
              <a:t>Nueral</a:t>
            </a:r>
            <a:r>
              <a:rPr lang="en-US" dirty="0"/>
              <a:t> Networks.</a:t>
            </a:r>
          </a:p>
        </p:txBody>
      </p:sp>
      <p:sp>
        <p:nvSpPr>
          <p:cNvPr id="4" name="Slide Number Placeholder 3"/>
          <p:cNvSpPr>
            <a:spLocks noGrp="1"/>
          </p:cNvSpPr>
          <p:nvPr>
            <p:ph type="sldNum" sz="quarter" idx="5"/>
          </p:nvPr>
        </p:nvSpPr>
        <p:spPr/>
        <p:txBody>
          <a:bodyPr/>
          <a:lstStyle/>
          <a:p>
            <a:fld id="{19260384-C852-4BA6-B4A7-A9367F1BE056}" type="slidenum">
              <a:rPr lang="en-US" smtClean="0"/>
              <a:t>4</a:t>
            </a:fld>
            <a:endParaRPr lang="en-US"/>
          </a:p>
        </p:txBody>
      </p:sp>
    </p:spTree>
    <p:extLst>
      <p:ext uri="{BB962C8B-B14F-4D97-AF65-F5344CB8AC3E}">
        <p14:creationId xmlns:p14="http://schemas.microsoft.com/office/powerpoint/2010/main" val="2903267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contributions are two guided aggregation layers in deep neural networks. The first is the Semi-Global Aggregation (SGA) layer which is a differentiable approximation of SGM.</a:t>
            </a:r>
          </a:p>
          <a:p>
            <a:r>
              <a:rPr lang="en-US" dirty="0"/>
              <a:t>The second is the local guided aggregation(LGA) layer, which helps refine the thin structures and edges. </a:t>
            </a:r>
          </a:p>
        </p:txBody>
      </p:sp>
      <p:sp>
        <p:nvSpPr>
          <p:cNvPr id="4" name="Slide Number Placeholder 3"/>
          <p:cNvSpPr>
            <a:spLocks noGrp="1"/>
          </p:cNvSpPr>
          <p:nvPr>
            <p:ph type="sldNum" sz="quarter" idx="5"/>
          </p:nvPr>
        </p:nvSpPr>
        <p:spPr/>
        <p:txBody>
          <a:bodyPr/>
          <a:lstStyle/>
          <a:p>
            <a:fld id="{19260384-C852-4BA6-B4A7-A9367F1BE056}" type="slidenum">
              <a:rPr lang="en-US" smtClean="0"/>
              <a:t>5</a:t>
            </a:fld>
            <a:endParaRPr lang="en-US"/>
          </a:p>
        </p:txBody>
      </p:sp>
    </p:spTree>
    <p:extLst>
      <p:ext uri="{BB962C8B-B14F-4D97-AF65-F5344CB8AC3E}">
        <p14:creationId xmlns:p14="http://schemas.microsoft.com/office/powerpoint/2010/main" val="261076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stereo matching can be formulate as such a energy function. The first of the energy function is the sum of matching costs. The second term is the smoothness penalties.</a:t>
            </a:r>
          </a:p>
        </p:txBody>
      </p:sp>
      <p:sp>
        <p:nvSpPr>
          <p:cNvPr id="4" name="Slide Number Placeholder 3"/>
          <p:cNvSpPr>
            <a:spLocks noGrp="1"/>
          </p:cNvSpPr>
          <p:nvPr>
            <p:ph type="sldNum" sz="quarter" idx="5"/>
          </p:nvPr>
        </p:nvSpPr>
        <p:spPr/>
        <p:txBody>
          <a:bodyPr/>
          <a:lstStyle/>
          <a:p>
            <a:fld id="{19260384-C852-4BA6-B4A7-A9367F1BE056}" type="slidenum">
              <a:rPr lang="en-US" smtClean="0"/>
              <a:t>6</a:t>
            </a:fld>
            <a:endParaRPr lang="en-US"/>
          </a:p>
        </p:txBody>
      </p:sp>
    </p:spTree>
    <p:extLst>
      <p:ext uri="{BB962C8B-B14F-4D97-AF65-F5344CB8AC3E}">
        <p14:creationId xmlns:p14="http://schemas.microsoft.com/office/powerpoint/2010/main" val="874732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difficulty to use the SGM equation into Deep neural Networks models. Because the minimum selections only produces zeros and are not immediately differentiable. </a:t>
            </a:r>
          </a:p>
          <a:p>
            <a:r>
              <a:rPr lang="en-US" dirty="0"/>
              <a:t>The user defined parameters are also hard to tune.</a:t>
            </a:r>
          </a:p>
        </p:txBody>
      </p:sp>
      <p:sp>
        <p:nvSpPr>
          <p:cNvPr id="4" name="Slide Number Placeholder 3"/>
          <p:cNvSpPr>
            <a:spLocks noGrp="1"/>
          </p:cNvSpPr>
          <p:nvPr>
            <p:ph type="sldNum" sz="quarter" idx="5"/>
          </p:nvPr>
        </p:nvSpPr>
        <p:spPr/>
        <p:txBody>
          <a:bodyPr/>
          <a:lstStyle/>
          <a:p>
            <a:fld id="{19260384-C852-4BA6-B4A7-A9367F1BE056}" type="slidenum">
              <a:rPr lang="en-US" smtClean="0"/>
              <a:t>7</a:t>
            </a:fld>
            <a:endParaRPr lang="en-US"/>
          </a:p>
        </p:txBody>
      </p:sp>
    </p:spTree>
    <p:extLst>
      <p:ext uri="{BB962C8B-B14F-4D97-AF65-F5344CB8AC3E}">
        <p14:creationId xmlns:p14="http://schemas.microsoft.com/office/powerpoint/2010/main" val="162303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revise and improve the SGM equation to get our SGA equation. First, we replace the user defined parameters with the learnable weights which are also adaptive in different scenes and locations.</a:t>
            </a:r>
          </a:p>
          <a:p>
            <a:r>
              <a:rPr lang="en-US" dirty="0"/>
              <a:t>Second, we change the second minimum selection to maximum selection which are more effective in deep neural network models and helps maximize the probability at the ground truth labels.</a:t>
            </a:r>
          </a:p>
          <a:p>
            <a:r>
              <a:rPr lang="en-US" dirty="0"/>
              <a:t>Finally, we use weighted sum to replace the first minimum. This is proven effective in the paper “all convolutional net” and there is no loss in accuracy.</a:t>
            </a:r>
          </a:p>
        </p:txBody>
      </p:sp>
      <p:sp>
        <p:nvSpPr>
          <p:cNvPr id="4" name="Slide Number Placeholder 3"/>
          <p:cNvSpPr>
            <a:spLocks noGrp="1"/>
          </p:cNvSpPr>
          <p:nvPr>
            <p:ph type="sldNum" sz="quarter" idx="5"/>
          </p:nvPr>
        </p:nvSpPr>
        <p:spPr/>
        <p:txBody>
          <a:bodyPr/>
          <a:lstStyle/>
          <a:p>
            <a:fld id="{19260384-C852-4BA6-B4A7-A9367F1BE056}" type="slidenum">
              <a:rPr lang="en-US" smtClean="0"/>
              <a:t>8</a:t>
            </a:fld>
            <a:endParaRPr lang="en-US"/>
          </a:p>
        </p:txBody>
      </p:sp>
    </p:spTree>
    <p:extLst>
      <p:ext uri="{BB962C8B-B14F-4D97-AF65-F5344CB8AC3E}">
        <p14:creationId xmlns:p14="http://schemas.microsoft.com/office/powerpoint/2010/main" val="353497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revise and improve the SGM equation to get our SGA equation. First, we replace the user defined parameters with the learnable weights which are also adaptive in different scenes and locations.</a:t>
            </a:r>
          </a:p>
          <a:p>
            <a:r>
              <a:rPr lang="en-US" dirty="0"/>
              <a:t>Second, we change the second minimum selection to maximum selection which are more effective in deep neural network models and helps maximize the probability at the ground truth labels.</a:t>
            </a:r>
          </a:p>
          <a:p>
            <a:r>
              <a:rPr lang="en-US" dirty="0"/>
              <a:t>Finally, we use weighted sum to replace the first minimum. This is proven effective in the paper “all convolutional net” and there is no loss in accuracy.</a:t>
            </a:r>
          </a:p>
        </p:txBody>
      </p:sp>
      <p:sp>
        <p:nvSpPr>
          <p:cNvPr id="4" name="Slide Number Placeholder 3"/>
          <p:cNvSpPr>
            <a:spLocks noGrp="1"/>
          </p:cNvSpPr>
          <p:nvPr>
            <p:ph type="sldNum" sz="quarter" idx="5"/>
          </p:nvPr>
        </p:nvSpPr>
        <p:spPr/>
        <p:txBody>
          <a:bodyPr/>
          <a:lstStyle/>
          <a:p>
            <a:fld id="{19260384-C852-4BA6-B4A7-A9367F1BE056}" type="slidenum">
              <a:rPr lang="en-US" smtClean="0"/>
              <a:t>9</a:t>
            </a:fld>
            <a:endParaRPr lang="en-US"/>
          </a:p>
        </p:txBody>
      </p:sp>
    </p:spTree>
    <p:extLst>
      <p:ext uri="{BB962C8B-B14F-4D97-AF65-F5344CB8AC3E}">
        <p14:creationId xmlns:p14="http://schemas.microsoft.com/office/powerpoint/2010/main" val="3541875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0518-D5C1-4B25-898D-3C011AB96A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9B7797-4CC6-4284-9490-67483C9FD886}"/>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191C3A-4444-4783-95EA-DDC4F3EB86A6}"/>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5" name="Footer Placeholder 4">
            <a:extLst>
              <a:ext uri="{FF2B5EF4-FFF2-40B4-BE49-F238E27FC236}">
                <a16:creationId xmlns:a16="http://schemas.microsoft.com/office/drawing/2014/main" id="{47C427F8-85B3-4D6A-A675-CD55A7F11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82086-7B36-45F8-B3B7-DE118D98A99C}"/>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3556382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D4650-43EF-4F94-A269-9C34107C48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825B21-F2C8-450C-A288-BF5C622B3A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2801-C9B7-41A5-987B-8B343D9DFFC9}"/>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5" name="Footer Placeholder 4">
            <a:extLst>
              <a:ext uri="{FF2B5EF4-FFF2-40B4-BE49-F238E27FC236}">
                <a16:creationId xmlns:a16="http://schemas.microsoft.com/office/drawing/2014/main" id="{52398EAB-1A8B-4284-92FE-2990C606C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8D652-EB41-4958-8CBE-A405D1E9587F}"/>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341946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8DC232-B4CD-4E65-81BD-76CB93B7BC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1747F-CBC8-4A8E-90E0-315ABF58D8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FA0CF-71FA-40E3-A00B-A52C58ADB5B3}"/>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5" name="Footer Placeholder 4">
            <a:extLst>
              <a:ext uri="{FF2B5EF4-FFF2-40B4-BE49-F238E27FC236}">
                <a16:creationId xmlns:a16="http://schemas.microsoft.com/office/drawing/2014/main" id="{BFDB7F0E-2FDA-4DFD-BC20-C8FBF21EB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DC1AC-B58C-45CD-BDE5-DA84AE4A753A}"/>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78460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9B45-0B09-4A5C-A2FB-AFE4D2477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C8D5A1-FE81-4E3F-A600-008F14381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86BC8-A4F3-4915-AAE5-E1D977A1575D}"/>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5" name="Footer Placeholder 4">
            <a:extLst>
              <a:ext uri="{FF2B5EF4-FFF2-40B4-BE49-F238E27FC236}">
                <a16:creationId xmlns:a16="http://schemas.microsoft.com/office/drawing/2014/main" id="{E65243A3-AB73-4E9C-A7E8-5F0B6CB62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8F681-3CA1-4276-91EA-6F5E4E8BD181}"/>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1440505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0B68-8D29-43E5-96EE-04818CC04C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6C4E20-F251-48F8-B100-D730724DE5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88BDCB-496A-4B66-A3C8-CC8FA6660E72}"/>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5" name="Footer Placeholder 4">
            <a:extLst>
              <a:ext uri="{FF2B5EF4-FFF2-40B4-BE49-F238E27FC236}">
                <a16:creationId xmlns:a16="http://schemas.microsoft.com/office/drawing/2014/main" id="{A2582E68-3A2B-4321-8DE1-F8FB77A13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DA17D-CC47-4DD1-9D7F-5689A68FD08C}"/>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3352325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CCB4-4DA6-477F-BEB0-9FA9A53174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401072-CA63-4D15-AA0A-EB9A7C9D91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FD695-889A-45D1-9526-D2D4CD33B4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4B9F27-A84A-4B67-A532-F50A3E3F351E}"/>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6" name="Footer Placeholder 5">
            <a:extLst>
              <a:ext uri="{FF2B5EF4-FFF2-40B4-BE49-F238E27FC236}">
                <a16:creationId xmlns:a16="http://schemas.microsoft.com/office/drawing/2014/main" id="{D55E5DE9-4AF3-402F-90E0-33E4E3FA3F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AA454-A211-4958-8B12-577432409AC2}"/>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1930186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0F9D-027E-4F11-96DB-A9110C2F41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457262-4E26-497F-B436-0929917FEA4A}"/>
              </a:ext>
            </a:extLst>
          </p:cNvPr>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964EC0-3B71-408C-A075-366081CFDE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6ECFE-F469-4976-99BC-35B3467087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8DB1A4-33FB-47AC-9F7C-E43C20F07D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BCCB00-3D5F-447A-9AA1-F305BCAE0D81}"/>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8" name="Footer Placeholder 7">
            <a:extLst>
              <a:ext uri="{FF2B5EF4-FFF2-40B4-BE49-F238E27FC236}">
                <a16:creationId xmlns:a16="http://schemas.microsoft.com/office/drawing/2014/main" id="{6C4E0F72-D8F5-4B6F-9CFC-19282AA37E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D69625-6B62-4583-AF0B-A08CF9471470}"/>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228909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B16C-D5EB-45EC-940E-BAA154D378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392A7B-D722-4FE0-9897-405BF96F7CD8}"/>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4" name="Footer Placeholder 3">
            <a:extLst>
              <a:ext uri="{FF2B5EF4-FFF2-40B4-BE49-F238E27FC236}">
                <a16:creationId xmlns:a16="http://schemas.microsoft.com/office/drawing/2014/main" id="{50764149-B9C3-4C04-800D-217068220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7622DC-3511-4D03-A710-80F4B78FEAA9}"/>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252734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8161A-3C6E-44B3-8F7E-8C0E111DE42F}"/>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3" name="Footer Placeholder 2">
            <a:extLst>
              <a:ext uri="{FF2B5EF4-FFF2-40B4-BE49-F238E27FC236}">
                <a16:creationId xmlns:a16="http://schemas.microsoft.com/office/drawing/2014/main" id="{7C8007E9-9462-4BFC-958D-A0A59DCFAE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49DA86-9B89-4EB7-8F68-28E183435482}"/>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113800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7E1F0-576D-4752-8A07-79BDF5987F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08C1CD-9A93-4E49-BB7F-61CF5FF59BA3}"/>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B5E0FD-A28F-4711-B78C-B900AF4CBFAC}"/>
              </a:ext>
            </a:extLst>
          </p:cNvPr>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6A032-7F00-4B62-B184-B3FA1E59641A}"/>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6" name="Footer Placeholder 5">
            <a:extLst>
              <a:ext uri="{FF2B5EF4-FFF2-40B4-BE49-F238E27FC236}">
                <a16:creationId xmlns:a16="http://schemas.microsoft.com/office/drawing/2014/main" id="{03FE4535-A8A4-48B4-AAAB-2E8E97715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2B6666-942D-4CD0-AD3A-CF9A37F4D8F9}"/>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109184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A635-C38A-411D-9729-F2B5CCCB6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EF6953-EA96-479C-B0BA-CC084DB9A19C}"/>
              </a:ext>
            </a:extLst>
          </p:cNvPr>
          <p:cNvSpPr>
            <a:spLocks noGrp="1"/>
          </p:cNvSpPr>
          <p:nvPr>
            <p:ph type="pic" idx="1"/>
          </p:nvPr>
        </p:nvSpPr>
        <p:spPr>
          <a:xfrm>
            <a:off x="5183188" y="987426"/>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US"/>
          </a:p>
        </p:txBody>
      </p:sp>
      <p:sp>
        <p:nvSpPr>
          <p:cNvPr id="4" name="Text Placeholder 3">
            <a:extLst>
              <a:ext uri="{FF2B5EF4-FFF2-40B4-BE49-F238E27FC236}">
                <a16:creationId xmlns:a16="http://schemas.microsoft.com/office/drawing/2014/main" id="{BCD56DA1-894C-478F-A758-D0F2C777D0A7}"/>
              </a:ext>
            </a:extLst>
          </p:cNvPr>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33A283-32F8-4CD2-BC6E-F827A363D456}"/>
              </a:ext>
            </a:extLst>
          </p:cNvPr>
          <p:cNvSpPr>
            <a:spLocks noGrp="1"/>
          </p:cNvSpPr>
          <p:nvPr>
            <p:ph type="dt" sz="half" idx="10"/>
          </p:nvPr>
        </p:nvSpPr>
        <p:spPr/>
        <p:txBody>
          <a:bodyPr/>
          <a:lstStyle/>
          <a:p>
            <a:fld id="{802203FA-E023-420C-9825-9CBB86C59E24}" type="datetimeFigureOut">
              <a:rPr lang="en-US" smtClean="0"/>
              <a:t>5/30/2019</a:t>
            </a:fld>
            <a:endParaRPr lang="en-US"/>
          </a:p>
        </p:txBody>
      </p:sp>
      <p:sp>
        <p:nvSpPr>
          <p:cNvPr id="6" name="Footer Placeholder 5">
            <a:extLst>
              <a:ext uri="{FF2B5EF4-FFF2-40B4-BE49-F238E27FC236}">
                <a16:creationId xmlns:a16="http://schemas.microsoft.com/office/drawing/2014/main" id="{B44A21AE-7535-4707-8F2D-73CFADBA79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31C3AA-24C6-4635-BD35-5A1B1988CD4B}"/>
              </a:ext>
            </a:extLst>
          </p:cNvPr>
          <p:cNvSpPr>
            <a:spLocks noGrp="1"/>
          </p:cNvSpPr>
          <p:nvPr>
            <p:ph type="sldNum" sz="quarter" idx="12"/>
          </p:nvPr>
        </p:nvSpPr>
        <p:spPr/>
        <p:txBody>
          <a:bodyPr/>
          <a:lstStyle/>
          <a:p>
            <a:fld id="{FE7F11ED-97A3-4C39-AD2D-96C82F1AB570}" type="slidenum">
              <a:rPr lang="en-US" smtClean="0"/>
              <a:t>‹#›</a:t>
            </a:fld>
            <a:endParaRPr lang="en-US"/>
          </a:p>
        </p:txBody>
      </p:sp>
    </p:spTree>
    <p:extLst>
      <p:ext uri="{BB962C8B-B14F-4D97-AF65-F5344CB8AC3E}">
        <p14:creationId xmlns:p14="http://schemas.microsoft.com/office/powerpoint/2010/main" val="3598050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1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83332F-9148-45E7-B87B-355AA64475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0995C9-EDD6-4B0B-AA4D-9FEFACB6D7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7F74EA-557F-465F-8A17-E6450736F75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2203FA-E023-420C-9825-9CBB86C59E24}" type="datetimeFigureOut">
              <a:rPr lang="en-US" smtClean="0"/>
              <a:t>5/30/2019</a:t>
            </a:fld>
            <a:endParaRPr lang="en-US"/>
          </a:p>
        </p:txBody>
      </p:sp>
      <p:sp>
        <p:nvSpPr>
          <p:cNvPr id="5" name="Footer Placeholder 4">
            <a:extLst>
              <a:ext uri="{FF2B5EF4-FFF2-40B4-BE49-F238E27FC236}">
                <a16:creationId xmlns:a16="http://schemas.microsoft.com/office/drawing/2014/main" id="{E2D9BFB9-183F-40F1-ADFC-802440ADFAAD}"/>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43734A-D4ED-4EB2-8553-97F75E92C3A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7F11ED-97A3-4C39-AD2D-96C82F1AB570}" type="slidenum">
              <a:rPr lang="en-US" smtClean="0"/>
              <a:t>‹#›</a:t>
            </a:fld>
            <a:endParaRPr lang="en-US"/>
          </a:p>
        </p:txBody>
      </p:sp>
    </p:spTree>
    <p:extLst>
      <p:ext uri="{BB962C8B-B14F-4D97-AF65-F5344CB8AC3E}">
        <p14:creationId xmlns:p14="http://schemas.microsoft.com/office/powerpoint/2010/main" val="3994912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microsoft.com/office/2007/relationships/hdphoto" Target="../media/hdphoto4.wdp"/><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3.wdp"/><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eihuzhang/GANet"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0DCE1-1F7A-485B-B227-6C1EE7C83D63}"/>
              </a:ext>
            </a:extLst>
          </p:cNvPr>
          <p:cNvPicPr>
            <a:picLocks noChangeAspect="1"/>
          </p:cNvPicPr>
          <p:nvPr/>
        </p:nvPicPr>
        <p:blipFill>
          <a:blip r:embed="rId3"/>
          <a:stretch>
            <a:fillRect/>
          </a:stretch>
        </p:blipFill>
        <p:spPr>
          <a:xfrm>
            <a:off x="10650518" y="240423"/>
            <a:ext cx="1312862" cy="1312862"/>
          </a:xfrm>
          <a:prstGeom prst="rect">
            <a:avLst/>
          </a:prstGeom>
        </p:spPr>
      </p:pic>
      <p:sp>
        <p:nvSpPr>
          <p:cNvPr id="5" name="TextBox 4">
            <a:extLst>
              <a:ext uri="{FF2B5EF4-FFF2-40B4-BE49-F238E27FC236}">
                <a16:creationId xmlns:a16="http://schemas.microsoft.com/office/drawing/2014/main" id="{DDA7693A-831A-4A22-AE63-9038255EACF9}"/>
              </a:ext>
            </a:extLst>
          </p:cNvPr>
          <p:cNvSpPr txBox="1"/>
          <p:nvPr/>
        </p:nvSpPr>
        <p:spPr>
          <a:xfrm>
            <a:off x="282050" y="1803339"/>
            <a:ext cx="11669757" cy="584775"/>
          </a:xfrm>
          <a:prstGeom prst="rect">
            <a:avLst/>
          </a:prstGeom>
          <a:noFill/>
        </p:spPr>
        <p:txBody>
          <a:bodyPr wrap="square" rtlCol="0">
            <a:spAutoFit/>
          </a:bodyPr>
          <a:lstStyle/>
          <a:p>
            <a:pPr algn="ctr"/>
            <a:r>
              <a:rPr lang="en-US" sz="3200" b="1" dirty="0">
                <a:solidFill>
                  <a:schemeClr val="bg1"/>
                </a:solidFill>
              </a:rPr>
              <a:t>GA-Net: Guided </a:t>
            </a:r>
            <a:r>
              <a:rPr lang="en-US" sz="3200" b="1" dirty="0">
                <a:solidFill>
                  <a:schemeClr val="bg1"/>
                </a:solidFill>
                <a:latin typeface="Arial" panose="020B0604020202020204" pitchFamily="34" charset="0"/>
                <a:cs typeface="Arial" panose="020B0604020202020204" pitchFamily="34" charset="0"/>
              </a:rPr>
              <a:t>Aggregation</a:t>
            </a:r>
            <a:r>
              <a:rPr lang="en-US" sz="3200" b="1" dirty="0">
                <a:solidFill>
                  <a:schemeClr val="bg1"/>
                </a:solidFill>
              </a:rPr>
              <a:t> Net for End-to-end Stereo Matching</a:t>
            </a:r>
          </a:p>
        </p:txBody>
      </p:sp>
      <p:sp>
        <p:nvSpPr>
          <p:cNvPr id="6" name="TextBox 5">
            <a:extLst>
              <a:ext uri="{FF2B5EF4-FFF2-40B4-BE49-F238E27FC236}">
                <a16:creationId xmlns:a16="http://schemas.microsoft.com/office/drawing/2014/main" id="{ADB9C602-F1DA-465C-836B-247E55B733AE}"/>
              </a:ext>
            </a:extLst>
          </p:cNvPr>
          <p:cNvSpPr txBox="1"/>
          <p:nvPr/>
        </p:nvSpPr>
        <p:spPr>
          <a:xfrm>
            <a:off x="282050" y="3122852"/>
            <a:ext cx="11669757" cy="523220"/>
          </a:xfrm>
          <a:prstGeom prst="rect">
            <a:avLst/>
          </a:prstGeom>
          <a:noFill/>
        </p:spPr>
        <p:txBody>
          <a:bodyPr wrap="square" rtlCol="0">
            <a:spAutoFit/>
          </a:bodyPr>
          <a:lstStyle/>
          <a:p>
            <a:pPr algn="ctr"/>
            <a:r>
              <a:rPr lang="en-US" sz="2800" dirty="0">
                <a:solidFill>
                  <a:srgbClr val="C5D2E0"/>
                </a:solidFill>
              </a:rPr>
              <a:t>Feihu Zhang,   Victor Prisacariu,   </a:t>
            </a:r>
            <a:r>
              <a:rPr lang="en-US" sz="2800" dirty="0" err="1">
                <a:solidFill>
                  <a:srgbClr val="C5D2E0"/>
                </a:solidFill>
              </a:rPr>
              <a:t>Ruigang</a:t>
            </a:r>
            <a:r>
              <a:rPr lang="en-US" sz="2800" dirty="0">
                <a:solidFill>
                  <a:srgbClr val="C5D2E0"/>
                </a:solidFill>
              </a:rPr>
              <a:t> Yang,   Philip H.S. Torr</a:t>
            </a:r>
          </a:p>
        </p:txBody>
      </p:sp>
      <p:sp>
        <p:nvSpPr>
          <p:cNvPr id="9" name="TextBox 8">
            <a:extLst>
              <a:ext uri="{FF2B5EF4-FFF2-40B4-BE49-F238E27FC236}">
                <a16:creationId xmlns:a16="http://schemas.microsoft.com/office/drawing/2014/main" id="{5B6CD345-8DAA-44CA-ABDC-153C830AB10D}"/>
              </a:ext>
            </a:extLst>
          </p:cNvPr>
          <p:cNvSpPr txBox="1"/>
          <p:nvPr/>
        </p:nvSpPr>
        <p:spPr>
          <a:xfrm>
            <a:off x="261122" y="3831501"/>
            <a:ext cx="11669757" cy="523220"/>
          </a:xfrm>
          <a:prstGeom prst="rect">
            <a:avLst/>
          </a:prstGeom>
          <a:noFill/>
        </p:spPr>
        <p:txBody>
          <a:bodyPr wrap="square" rtlCol="0">
            <a:spAutoFit/>
          </a:bodyPr>
          <a:lstStyle/>
          <a:p>
            <a:pPr algn="ctr"/>
            <a:r>
              <a:rPr lang="en-US" sz="2800" dirty="0">
                <a:solidFill>
                  <a:srgbClr val="C5D2E0"/>
                </a:solidFill>
              </a:rPr>
              <a:t>University  of Oxford,   Baidu Research</a:t>
            </a:r>
          </a:p>
        </p:txBody>
      </p:sp>
      <p:pic>
        <p:nvPicPr>
          <p:cNvPr id="37" name="Picture 36" descr="A close up of a sign&#10;&#10;Description automatically generated">
            <a:extLst>
              <a:ext uri="{FF2B5EF4-FFF2-40B4-BE49-F238E27FC236}">
                <a16:creationId xmlns:a16="http://schemas.microsoft.com/office/drawing/2014/main" id="{AC21F90C-2CD1-4182-84F5-A5598A8B400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tretch>
            <a:fillRect/>
          </a:stretch>
        </p:blipFill>
        <p:spPr>
          <a:xfrm>
            <a:off x="92603" y="5889659"/>
            <a:ext cx="2801073" cy="1120430"/>
          </a:xfrm>
          <a:prstGeom prst="rect">
            <a:avLst/>
          </a:prstGeom>
        </p:spPr>
      </p:pic>
    </p:spTree>
    <p:extLst>
      <p:ext uri="{BB962C8B-B14F-4D97-AF65-F5344CB8AC3E}">
        <p14:creationId xmlns:p14="http://schemas.microsoft.com/office/powerpoint/2010/main" val="1804261522"/>
      </p:ext>
    </p:extLst>
  </p:cSld>
  <p:clrMapOvr>
    <a:masterClrMapping/>
  </p:clrMapOvr>
  <mc:AlternateContent xmlns:mc="http://schemas.openxmlformats.org/markup-compatibility/2006" xmlns:p14="http://schemas.microsoft.com/office/powerpoint/2010/main">
    <mc:Choice Requires="p14">
      <p:transition spd="slow" p14:dur="2000" advTm="14556"/>
    </mc:Choice>
    <mc:Fallback xmlns="">
      <p:transition spd="slow" advTm="145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A3696A9-4901-4304-8A43-C53E6709513A}"/>
              </a:ext>
            </a:extLst>
          </p:cNvPr>
          <p:cNvSpPr txBox="1"/>
          <p:nvPr/>
        </p:nvSpPr>
        <p:spPr>
          <a:xfrm>
            <a:off x="238163" y="352162"/>
            <a:ext cx="11669757" cy="646331"/>
          </a:xfrm>
          <a:prstGeom prst="rect">
            <a:avLst/>
          </a:prstGeom>
          <a:noFill/>
        </p:spPr>
        <p:txBody>
          <a:bodyPr wrap="square" rtlCol="0">
            <a:spAutoFit/>
          </a:bodyPr>
          <a:lstStyle/>
          <a:p>
            <a:pPr algn="ctr"/>
            <a:r>
              <a:rPr lang="en-US" sz="3600" b="1" dirty="0">
                <a:solidFill>
                  <a:schemeClr val="bg1"/>
                </a:solidFill>
              </a:rPr>
              <a:t>SGM to SGA Layer</a:t>
            </a:r>
          </a:p>
        </p:txBody>
      </p:sp>
      <p:grpSp>
        <p:nvGrpSpPr>
          <p:cNvPr id="41" name="Group 40">
            <a:extLst>
              <a:ext uri="{FF2B5EF4-FFF2-40B4-BE49-F238E27FC236}">
                <a16:creationId xmlns:a16="http://schemas.microsoft.com/office/drawing/2014/main" id="{11072F35-0548-4B87-8EF6-D338506BBF4A}"/>
              </a:ext>
            </a:extLst>
          </p:cNvPr>
          <p:cNvGrpSpPr/>
          <p:nvPr/>
        </p:nvGrpSpPr>
        <p:grpSpPr>
          <a:xfrm>
            <a:off x="1785789" y="3125513"/>
            <a:ext cx="9925062" cy="2950465"/>
            <a:chOff x="1169620" y="2311440"/>
            <a:chExt cx="9822571" cy="2950465"/>
          </a:xfrm>
        </p:grpSpPr>
        <p:sp>
          <p:nvSpPr>
            <p:cNvPr id="23" name="TextBox 22">
              <a:extLst>
                <a:ext uri="{FF2B5EF4-FFF2-40B4-BE49-F238E27FC236}">
                  <a16:creationId xmlns:a16="http://schemas.microsoft.com/office/drawing/2014/main" id="{AA5F0FA0-9792-498F-AA0B-DFD4F3012CCA}"/>
                </a:ext>
              </a:extLst>
            </p:cNvPr>
            <p:cNvSpPr txBox="1"/>
            <p:nvPr/>
          </p:nvSpPr>
          <p:spPr>
            <a:xfrm>
              <a:off x="1250740" y="3707633"/>
              <a:ext cx="9741451" cy="1554272"/>
            </a:xfrm>
            <a:prstGeom prst="rect">
              <a:avLst/>
            </a:prstGeom>
            <a:noFill/>
          </p:spPr>
          <p:txBody>
            <a:bodyPr wrap="square" rtlCol="0">
              <a:spAutoFit/>
            </a:bodyPr>
            <a:lstStyle/>
            <a:p>
              <a:r>
                <a:rPr lang="en-US" sz="2600" dirty="0">
                  <a:solidFill>
                    <a:srgbClr val="C5D2E0"/>
                  </a:solidFill>
                </a:rPr>
                <a:t>3) First “</a:t>
              </a:r>
              <a:r>
                <a:rPr lang="en-US" sz="2600" b="1" dirty="0">
                  <a:solidFill>
                    <a:srgbClr val="C5D2E0"/>
                  </a:solidFill>
                </a:rPr>
                <a:t>min</a:t>
              </a:r>
              <a:r>
                <a:rPr lang="en-US" sz="2600" dirty="0">
                  <a:solidFill>
                    <a:srgbClr val="C5D2E0"/>
                  </a:solidFill>
                </a:rPr>
                <a:t>” --&gt; weighted “</a:t>
              </a:r>
              <a:r>
                <a:rPr lang="en-US" sz="2600" b="1" dirty="0">
                  <a:solidFill>
                    <a:srgbClr val="C5D2E0"/>
                  </a:solidFill>
                </a:rPr>
                <a:t>sum</a:t>
              </a:r>
              <a:r>
                <a:rPr lang="en-US" sz="2600" dirty="0">
                  <a:solidFill>
                    <a:srgbClr val="C5D2E0"/>
                  </a:solidFill>
                </a:rPr>
                <a:t>”</a:t>
              </a:r>
            </a:p>
            <a:p>
              <a:r>
                <a:rPr lang="en-US" altLang="zh-CN" sz="2300" i="1" dirty="0">
                  <a:solidFill>
                    <a:srgbClr val="C5D2E0"/>
                  </a:solidFill>
                </a:rPr>
                <a:t>     -P</a:t>
              </a:r>
              <a:r>
                <a:rPr lang="en-US" sz="2300" i="1" dirty="0">
                  <a:solidFill>
                    <a:srgbClr val="C5D2E0"/>
                  </a:solidFill>
                </a:rPr>
                <a:t>roven effective in [</a:t>
              </a:r>
              <a:r>
                <a:rPr lang="en-US" sz="2300" i="1" dirty="0" err="1">
                  <a:solidFill>
                    <a:srgbClr val="C5D2E0"/>
                  </a:solidFill>
                </a:rPr>
                <a:t>Springenberg</a:t>
              </a:r>
              <a:r>
                <a:rPr lang="en-US" sz="2300" i="1" dirty="0">
                  <a:solidFill>
                    <a:srgbClr val="C5D2E0"/>
                  </a:solidFill>
                </a:rPr>
                <a:t>, et al, 2014], </a:t>
              </a:r>
              <a:r>
                <a:rPr lang="en-US" sz="2300" b="1" i="1" dirty="0">
                  <a:solidFill>
                    <a:srgbClr val="C5D2E0"/>
                  </a:solidFill>
                </a:rPr>
                <a:t>no loss in accuracy</a:t>
              </a:r>
              <a:r>
                <a:rPr lang="en-US" sz="2300" i="1" dirty="0">
                  <a:solidFill>
                    <a:srgbClr val="C5D2E0"/>
                  </a:solidFill>
                </a:rPr>
                <a:t>.</a:t>
              </a:r>
            </a:p>
            <a:p>
              <a:r>
                <a:rPr lang="en-US" sz="2300" i="1" dirty="0">
                  <a:solidFill>
                    <a:srgbClr val="C5D2E0"/>
                  </a:solidFill>
                </a:rPr>
                <a:t>     -Reduce </a:t>
              </a:r>
              <a:r>
                <a:rPr lang="en-US" sz="2300" i="1" dirty="0" err="1">
                  <a:solidFill>
                    <a:srgbClr val="C5D2E0"/>
                  </a:solidFill>
                </a:rPr>
                <a:t>fronto</a:t>
              </a:r>
              <a:r>
                <a:rPr lang="en-US" sz="2300" i="1" dirty="0">
                  <a:solidFill>
                    <a:srgbClr val="C5D2E0"/>
                  </a:solidFill>
                </a:rPr>
                <a:t>-parallel surfaces in </a:t>
              </a:r>
              <a:r>
                <a:rPr lang="en-US" sz="2300" i="1" dirty="0" err="1">
                  <a:solidFill>
                    <a:srgbClr val="C5D2E0"/>
                  </a:solidFill>
                </a:rPr>
                <a:t>textureless</a:t>
              </a:r>
              <a:r>
                <a:rPr lang="en-US" sz="2300" i="1" dirty="0">
                  <a:solidFill>
                    <a:srgbClr val="C5D2E0"/>
                  </a:solidFill>
                </a:rPr>
                <a:t> regions.</a:t>
              </a:r>
            </a:p>
            <a:p>
              <a:r>
                <a:rPr lang="en-US" sz="2300" i="1" dirty="0">
                  <a:solidFill>
                    <a:srgbClr val="C5D2E0"/>
                  </a:solidFill>
                </a:rPr>
                <a:t>     -Avoid zeros and negatives.</a:t>
              </a:r>
            </a:p>
          </p:txBody>
        </p:sp>
        <p:cxnSp>
          <p:nvCxnSpPr>
            <p:cNvPr id="24" name="Straight Arrow Connector 23">
              <a:extLst>
                <a:ext uri="{FF2B5EF4-FFF2-40B4-BE49-F238E27FC236}">
                  <a16:creationId xmlns:a16="http://schemas.microsoft.com/office/drawing/2014/main" id="{3237EEC4-4D3A-4440-AD6C-FA37DB3EFF2E}"/>
                </a:ext>
              </a:extLst>
            </p:cNvPr>
            <p:cNvCxnSpPr>
              <a:cxnSpLocks/>
            </p:cNvCxnSpPr>
            <p:nvPr/>
          </p:nvCxnSpPr>
          <p:spPr>
            <a:xfrm flipH="1" flipV="1">
              <a:off x="6414911" y="2311440"/>
              <a:ext cx="1" cy="1409164"/>
            </a:xfrm>
            <a:prstGeom prst="straightConnector1">
              <a:avLst/>
            </a:prstGeom>
            <a:ln w="25400" cap="rnd">
              <a:solidFill>
                <a:srgbClr val="FF0000"/>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854BD80A-1ABD-4072-B2AF-188BD8C59808}"/>
                </a:ext>
              </a:extLst>
            </p:cNvPr>
            <p:cNvSpPr/>
            <p:nvPr/>
          </p:nvSpPr>
          <p:spPr>
            <a:xfrm>
              <a:off x="1169620" y="3733256"/>
              <a:ext cx="8531400" cy="145539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20000"/>
                    <a:lumOff val="80000"/>
                  </a:schemeClr>
                </a:solidFill>
              </a:endParaRPr>
            </a:p>
          </p:txBody>
        </p:sp>
      </p:grpSp>
      <p:pic>
        <p:nvPicPr>
          <p:cNvPr id="21" name="Picture 20" descr="A close up of a logo&#10;&#10;Description automatically generated">
            <a:extLst>
              <a:ext uri="{FF2B5EF4-FFF2-40B4-BE49-F238E27FC236}">
                <a16:creationId xmlns:a16="http://schemas.microsoft.com/office/drawing/2014/main" id="{1382F449-7E8C-44ED-B029-8098897FE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05" y="1714099"/>
            <a:ext cx="3949128" cy="2247689"/>
          </a:xfrm>
          <a:prstGeom prst="rect">
            <a:avLst/>
          </a:prstGeom>
        </p:spPr>
      </p:pic>
      <p:pic>
        <p:nvPicPr>
          <p:cNvPr id="18" name="Picture 17">
            <a:extLst>
              <a:ext uri="{FF2B5EF4-FFF2-40B4-BE49-F238E27FC236}">
                <a16:creationId xmlns:a16="http://schemas.microsoft.com/office/drawing/2014/main" id="{1BD48FBB-7DAD-4E8C-99C6-891FC738C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407" y="1636096"/>
            <a:ext cx="4816855" cy="2338662"/>
          </a:xfrm>
          <a:prstGeom prst="rect">
            <a:avLst/>
          </a:prstGeom>
        </p:spPr>
      </p:pic>
      <p:sp>
        <p:nvSpPr>
          <p:cNvPr id="22" name="Arrow: Right 21">
            <a:extLst>
              <a:ext uri="{FF2B5EF4-FFF2-40B4-BE49-F238E27FC236}">
                <a16:creationId xmlns:a16="http://schemas.microsoft.com/office/drawing/2014/main" id="{1F595796-2423-45C4-9A89-6A3D6024773B}"/>
              </a:ext>
            </a:extLst>
          </p:cNvPr>
          <p:cNvSpPr/>
          <p:nvPr/>
        </p:nvSpPr>
        <p:spPr>
          <a:xfrm>
            <a:off x="5154804" y="2626387"/>
            <a:ext cx="984144" cy="323126"/>
          </a:xfrm>
          <a:prstGeom prst="rightArrow">
            <a:avLst>
              <a:gd name="adj1" fmla="val 50000"/>
              <a:gd name="adj2" fmla="val 62164"/>
            </a:avLst>
          </a:prstGeom>
          <a:solidFill>
            <a:srgbClr val="C5D2E0"/>
          </a:solid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290187080"/>
      </p:ext>
    </p:extLst>
  </p:cSld>
  <p:clrMapOvr>
    <a:masterClrMapping/>
  </p:clrMapOvr>
  <mc:AlternateContent xmlns:mc="http://schemas.openxmlformats.org/markup-compatibility/2006" xmlns:p14="http://schemas.microsoft.com/office/powerpoint/2010/main">
    <mc:Choice Requires="p14">
      <p:transition spd="slow" p14:dur="2000" advTm="18894"/>
    </mc:Choice>
    <mc:Fallback xmlns="">
      <p:transition spd="slow" advTm="188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A3696A9-4901-4304-8A43-C53E6709513A}"/>
              </a:ext>
            </a:extLst>
          </p:cNvPr>
          <p:cNvSpPr txBox="1"/>
          <p:nvPr/>
        </p:nvSpPr>
        <p:spPr>
          <a:xfrm>
            <a:off x="238163" y="332871"/>
            <a:ext cx="11669757" cy="646331"/>
          </a:xfrm>
          <a:prstGeom prst="rect">
            <a:avLst/>
          </a:prstGeom>
          <a:noFill/>
        </p:spPr>
        <p:txBody>
          <a:bodyPr wrap="square" rtlCol="0">
            <a:spAutoFit/>
          </a:bodyPr>
          <a:lstStyle/>
          <a:p>
            <a:pPr algn="ctr"/>
            <a:r>
              <a:rPr lang="en-US" sz="3600" b="1" dirty="0">
                <a:solidFill>
                  <a:schemeClr val="bg1"/>
                </a:solidFill>
              </a:rPr>
              <a:t>LGA Layer</a:t>
            </a:r>
          </a:p>
        </p:txBody>
      </p:sp>
      <p:pic>
        <p:nvPicPr>
          <p:cNvPr id="5" name="Picture 4" descr="A close up of a logo&#10;&#10;Description automatically generated">
            <a:extLst>
              <a:ext uri="{FF2B5EF4-FFF2-40B4-BE49-F238E27FC236}">
                <a16:creationId xmlns:a16="http://schemas.microsoft.com/office/drawing/2014/main" id="{0B2C572C-7BAA-47A5-95A3-103633928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152" y="1566553"/>
            <a:ext cx="5234998" cy="1136411"/>
          </a:xfrm>
          <a:prstGeom prst="rect">
            <a:avLst/>
          </a:prstGeom>
        </p:spPr>
      </p:pic>
      <p:sp>
        <p:nvSpPr>
          <p:cNvPr id="6" name="TextBox 5">
            <a:extLst>
              <a:ext uri="{FF2B5EF4-FFF2-40B4-BE49-F238E27FC236}">
                <a16:creationId xmlns:a16="http://schemas.microsoft.com/office/drawing/2014/main" id="{AE8C3B36-8820-4B17-8D83-4ADD8025BD6C}"/>
              </a:ext>
            </a:extLst>
          </p:cNvPr>
          <p:cNvSpPr txBox="1"/>
          <p:nvPr/>
        </p:nvSpPr>
        <p:spPr>
          <a:xfrm>
            <a:off x="1065158" y="1654796"/>
            <a:ext cx="2513569" cy="584775"/>
          </a:xfrm>
          <a:prstGeom prst="rect">
            <a:avLst/>
          </a:prstGeom>
          <a:noFill/>
        </p:spPr>
        <p:txBody>
          <a:bodyPr wrap="square" rtlCol="0">
            <a:spAutoFit/>
          </a:bodyPr>
          <a:lstStyle/>
          <a:p>
            <a:r>
              <a:rPr lang="en-US" sz="3200" dirty="0">
                <a:solidFill>
                  <a:schemeClr val="bg1"/>
                </a:solidFill>
              </a:rPr>
              <a:t>Cost Filter:</a:t>
            </a:r>
          </a:p>
        </p:txBody>
      </p:sp>
      <p:grpSp>
        <p:nvGrpSpPr>
          <p:cNvPr id="4" name="Group 3">
            <a:extLst>
              <a:ext uri="{FF2B5EF4-FFF2-40B4-BE49-F238E27FC236}">
                <a16:creationId xmlns:a16="http://schemas.microsoft.com/office/drawing/2014/main" id="{94103DC9-4BEC-4ECB-8929-69FA9C6F15A9}"/>
              </a:ext>
            </a:extLst>
          </p:cNvPr>
          <p:cNvGrpSpPr/>
          <p:nvPr/>
        </p:nvGrpSpPr>
        <p:grpSpPr>
          <a:xfrm>
            <a:off x="874241" y="2672163"/>
            <a:ext cx="10386420" cy="3368986"/>
            <a:chOff x="521067" y="2672163"/>
            <a:chExt cx="10386420" cy="3368986"/>
          </a:xfrm>
        </p:grpSpPr>
        <p:grpSp>
          <p:nvGrpSpPr>
            <p:cNvPr id="2" name="Group 1">
              <a:extLst>
                <a:ext uri="{FF2B5EF4-FFF2-40B4-BE49-F238E27FC236}">
                  <a16:creationId xmlns:a16="http://schemas.microsoft.com/office/drawing/2014/main" id="{33268E27-43B5-4A2B-8461-6352CDED0559}"/>
                </a:ext>
              </a:extLst>
            </p:cNvPr>
            <p:cNvGrpSpPr/>
            <p:nvPr/>
          </p:nvGrpSpPr>
          <p:grpSpPr>
            <a:xfrm>
              <a:off x="521067" y="3444308"/>
              <a:ext cx="10386420" cy="2596841"/>
              <a:chOff x="521067" y="3444308"/>
              <a:chExt cx="10386420" cy="2596841"/>
            </a:xfrm>
          </p:grpSpPr>
          <p:pic>
            <p:nvPicPr>
              <p:cNvPr id="3" name="Picture 2">
                <a:extLst>
                  <a:ext uri="{FF2B5EF4-FFF2-40B4-BE49-F238E27FC236}">
                    <a16:creationId xmlns:a16="http://schemas.microsoft.com/office/drawing/2014/main" id="{0EA65F24-44FC-4961-9CEA-7A75C4A21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8852" y="3444308"/>
                <a:ext cx="6858635" cy="2304870"/>
              </a:xfrm>
              <a:prstGeom prst="rect">
                <a:avLst/>
              </a:prstGeom>
            </p:spPr>
          </p:pic>
          <p:sp>
            <p:nvSpPr>
              <p:cNvPr id="9" name="TextBox 8">
                <a:extLst>
                  <a:ext uri="{FF2B5EF4-FFF2-40B4-BE49-F238E27FC236}">
                    <a16:creationId xmlns:a16="http://schemas.microsoft.com/office/drawing/2014/main" id="{34776E9D-7202-4A13-973A-C180D2DEAF66}"/>
                  </a:ext>
                </a:extLst>
              </p:cNvPr>
              <p:cNvSpPr txBox="1"/>
              <p:nvPr/>
            </p:nvSpPr>
            <p:spPr>
              <a:xfrm>
                <a:off x="711984" y="3877903"/>
                <a:ext cx="4557031" cy="584775"/>
              </a:xfrm>
              <a:prstGeom prst="rect">
                <a:avLst/>
              </a:prstGeom>
              <a:noFill/>
            </p:spPr>
            <p:txBody>
              <a:bodyPr wrap="square" rtlCol="0">
                <a:spAutoFit/>
              </a:bodyPr>
              <a:lstStyle/>
              <a:p>
                <a:r>
                  <a:rPr lang="en-US" sz="3200" dirty="0">
                    <a:solidFill>
                      <a:schemeClr val="bg1"/>
                    </a:solidFill>
                  </a:rPr>
                  <a:t>LGA Layer:</a:t>
                </a:r>
              </a:p>
            </p:txBody>
          </p:sp>
          <p:sp>
            <p:nvSpPr>
              <p:cNvPr id="10" name="TextBox 9">
                <a:extLst>
                  <a:ext uri="{FF2B5EF4-FFF2-40B4-BE49-F238E27FC236}">
                    <a16:creationId xmlns:a16="http://schemas.microsoft.com/office/drawing/2014/main" id="{C62E9480-96F2-4891-AC2F-E246D5F0406E}"/>
                  </a:ext>
                </a:extLst>
              </p:cNvPr>
              <p:cNvSpPr txBox="1"/>
              <p:nvPr/>
            </p:nvSpPr>
            <p:spPr>
              <a:xfrm>
                <a:off x="521067" y="4471489"/>
                <a:ext cx="3347550" cy="1569660"/>
              </a:xfrm>
              <a:prstGeom prst="rect">
                <a:avLst/>
              </a:prstGeom>
              <a:noFill/>
            </p:spPr>
            <p:txBody>
              <a:bodyPr wrap="square" rtlCol="0">
                <a:spAutoFit/>
              </a:bodyPr>
              <a:lstStyle/>
              <a:p>
                <a:r>
                  <a:rPr lang="en-US" sz="2400" dirty="0">
                    <a:solidFill>
                      <a:srgbClr val="C5D2E0"/>
                    </a:solidFill>
                  </a:rPr>
                  <a:t>- Refine thin structures</a:t>
                </a:r>
              </a:p>
              <a:p>
                <a:r>
                  <a:rPr lang="en-US" altLang="zh-CN" sz="2400" dirty="0">
                    <a:solidFill>
                      <a:srgbClr val="C5D2E0"/>
                    </a:solidFill>
                  </a:rPr>
                  <a:t>- Recover loss of accuracy </a:t>
                </a:r>
              </a:p>
              <a:p>
                <a:r>
                  <a:rPr lang="en-US" altLang="zh-CN" sz="2400" dirty="0">
                    <a:solidFill>
                      <a:srgbClr val="C5D2E0"/>
                    </a:solidFill>
                  </a:rPr>
                  <a:t>  in down-sampling</a:t>
                </a:r>
              </a:p>
              <a:p>
                <a:endParaRPr lang="en-US" sz="2400" dirty="0">
                  <a:solidFill>
                    <a:schemeClr val="bg1"/>
                  </a:solidFill>
                </a:endParaRPr>
              </a:p>
            </p:txBody>
          </p:sp>
        </p:grpSp>
        <p:sp>
          <p:nvSpPr>
            <p:cNvPr id="8" name="Arrow: Down 7">
              <a:extLst>
                <a:ext uri="{FF2B5EF4-FFF2-40B4-BE49-F238E27FC236}">
                  <a16:creationId xmlns:a16="http://schemas.microsoft.com/office/drawing/2014/main" id="{95FC010D-6CB8-4B2B-B377-CE5E59E1ADAB}"/>
                </a:ext>
              </a:extLst>
            </p:cNvPr>
            <p:cNvSpPr/>
            <p:nvPr/>
          </p:nvSpPr>
          <p:spPr>
            <a:xfrm>
              <a:off x="4757510" y="2672163"/>
              <a:ext cx="266665" cy="830997"/>
            </a:xfrm>
            <a:prstGeom prst="downArrow">
              <a:avLst>
                <a:gd name="adj1" fmla="val 50000"/>
                <a:gd name="adj2" fmla="val 82126"/>
              </a:avLst>
            </a:prstGeom>
            <a:solidFill>
              <a:srgbClr val="C5D2E0"/>
            </a:solidFill>
            <a:ln>
              <a:solidFill>
                <a:srgbClr val="C5D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A725BDA-5C08-4C0C-A937-5370EAAF1CA7}"/>
                  </a:ext>
                </a:extLst>
              </p:cNvPr>
              <p:cNvSpPr txBox="1"/>
              <p:nvPr/>
            </p:nvSpPr>
            <p:spPr>
              <a:xfrm>
                <a:off x="874241" y="2144549"/>
                <a:ext cx="3347550" cy="830997"/>
              </a:xfrm>
              <a:prstGeom prst="rect">
                <a:avLst/>
              </a:prstGeom>
              <a:noFill/>
            </p:spPr>
            <p:txBody>
              <a:bodyPr wrap="square" rtlCol="0">
                <a:spAutoFit/>
              </a:bodyPr>
              <a:lstStyle/>
              <a:p>
                <a:r>
                  <a:rPr lang="en-US" sz="2400" dirty="0">
                    <a:solidFill>
                      <a:srgbClr val="C5D2E0"/>
                    </a:solidFill>
                  </a:rPr>
                  <a:t>- Filtering cost volume </a:t>
                </a:r>
                <a:r>
                  <a:rPr lang="en-US" sz="2400" i="1" dirty="0">
                    <a:solidFill>
                      <a:srgbClr val="C5D2E0"/>
                    </a:solidFill>
                    <a:latin typeface="Times New Roman" panose="02020603050405020304" pitchFamily="18" charset="0"/>
                    <a:cs typeface="Times New Roman" panose="02020603050405020304" pitchFamily="18" charset="0"/>
                  </a:rPr>
                  <a:t>C</a:t>
                </a:r>
                <a:r>
                  <a:rPr lang="en-US" sz="2400" dirty="0">
                    <a:solidFill>
                      <a:srgbClr val="C5D2E0"/>
                    </a:solidFill>
                  </a:rPr>
                  <a:t> </a:t>
                </a:r>
              </a:p>
              <a:p>
                <a:r>
                  <a:rPr lang="en-US" sz="2400" dirty="0">
                    <a:solidFill>
                      <a:srgbClr val="C5D2E0"/>
                    </a:solidFill>
                  </a:rPr>
                  <a:t>  in local region </a:t>
                </a:r>
                <a14:m>
                  <m:oMath xmlns:m="http://schemas.openxmlformats.org/officeDocument/2006/math">
                    <m:sSub>
                      <m:sSubPr>
                        <m:ctrlPr>
                          <a:rPr lang="en-US" sz="2400" i="1" dirty="0" smtClean="0">
                            <a:solidFill>
                              <a:srgbClr val="C5D2E0"/>
                            </a:solidFill>
                            <a:latin typeface="Cambria Math" panose="02040503050406030204" pitchFamily="18" charset="0"/>
                          </a:rPr>
                        </m:ctrlPr>
                      </m:sSubPr>
                      <m:e>
                        <m:r>
                          <a:rPr lang="en-US" sz="2400" i="1" dirty="0">
                            <a:solidFill>
                              <a:srgbClr val="C5D2E0"/>
                            </a:solidFill>
                            <a:latin typeface="Cambria Math" panose="02040503050406030204" pitchFamily="18" charset="0"/>
                          </a:rPr>
                          <m:t>𝑁</m:t>
                        </m:r>
                      </m:e>
                      <m:sub>
                        <m:r>
                          <a:rPr lang="en-US" sz="2400" i="1" dirty="0">
                            <a:solidFill>
                              <a:srgbClr val="C5D2E0"/>
                            </a:solidFill>
                            <a:latin typeface="Cambria Math" panose="02040503050406030204" pitchFamily="18" charset="0"/>
                          </a:rPr>
                          <m:t>𝑃</m:t>
                        </m:r>
                      </m:sub>
                    </m:sSub>
                  </m:oMath>
                </a14:m>
                <a:r>
                  <a:rPr lang="en-US" sz="2400" dirty="0">
                    <a:solidFill>
                      <a:srgbClr val="C5D2E0"/>
                    </a:solidFill>
                  </a:rPr>
                  <a:t>.</a:t>
                </a:r>
              </a:p>
            </p:txBody>
          </p:sp>
        </mc:Choice>
        <mc:Fallback xmlns="">
          <p:sp>
            <p:nvSpPr>
              <p:cNvPr id="13" name="TextBox 12">
                <a:extLst>
                  <a:ext uri="{FF2B5EF4-FFF2-40B4-BE49-F238E27FC236}">
                    <a16:creationId xmlns:a16="http://schemas.microsoft.com/office/drawing/2014/main" id="{0A725BDA-5C08-4C0C-A937-5370EAAF1CA7}"/>
                  </a:ext>
                </a:extLst>
              </p:cNvPr>
              <p:cNvSpPr txBox="1">
                <a:spLocks noRot="1" noChangeAspect="1" noMove="1" noResize="1" noEditPoints="1" noAdjustHandles="1" noChangeArrowheads="1" noChangeShapeType="1" noTextEdit="1"/>
              </p:cNvSpPr>
              <p:nvPr/>
            </p:nvSpPr>
            <p:spPr>
              <a:xfrm>
                <a:off x="874241" y="2144549"/>
                <a:ext cx="3347550" cy="830997"/>
              </a:xfrm>
              <a:prstGeom prst="rect">
                <a:avLst/>
              </a:prstGeom>
              <a:blipFill>
                <a:blip r:embed="rId6"/>
                <a:stretch>
                  <a:fillRect l="-2727" t="-6618" b="-1617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88793802"/>
      </p:ext>
    </p:extLst>
  </p:cSld>
  <p:clrMapOvr>
    <a:masterClrMapping/>
  </p:clrMapOvr>
  <mc:AlternateContent xmlns:mc="http://schemas.openxmlformats.org/markup-compatibility/2006" xmlns:p14="http://schemas.microsoft.com/office/powerpoint/2010/main">
    <mc:Choice Requires="p14">
      <p:transition spd="slow" p14:dur="2000" advTm="14283"/>
    </mc:Choice>
    <mc:Fallback xmlns="">
      <p:transition spd="slow" advTm="142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be 7">
            <a:extLst>
              <a:ext uri="{FF2B5EF4-FFF2-40B4-BE49-F238E27FC236}">
                <a16:creationId xmlns:a16="http://schemas.microsoft.com/office/drawing/2014/main" id="{A68427AB-BB16-447B-A092-D1D8680BCED0}"/>
              </a:ext>
            </a:extLst>
          </p:cNvPr>
          <p:cNvSpPr/>
          <p:nvPr/>
        </p:nvSpPr>
        <p:spPr>
          <a:xfrm>
            <a:off x="8072260" y="2002627"/>
            <a:ext cx="595733" cy="1677048"/>
          </a:xfrm>
          <a:prstGeom prst="cube">
            <a:avLst>
              <a:gd name="adj" fmla="val 84486"/>
            </a:avLst>
          </a:prstGeom>
          <a:gradFill>
            <a:gsLst>
              <a:gs pos="72000">
                <a:srgbClr val="F6F9D5"/>
              </a:gs>
              <a:gs pos="38000">
                <a:srgbClr val="FBFAD4"/>
              </a:gs>
              <a:gs pos="0">
                <a:schemeClr val="accent1">
                  <a:lumMod val="5000"/>
                  <a:lumOff val="95000"/>
                </a:schemeClr>
              </a:gs>
              <a:gs pos="100000">
                <a:srgbClr val="FBFAD4">
                  <a:lumMod val="31000"/>
                  <a:lumOff val="69000"/>
                </a:srgbClr>
              </a:gs>
            </a:gsLst>
            <a:lin ang="5400000" scaled="1"/>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Cube 10">
            <a:extLst>
              <a:ext uri="{FF2B5EF4-FFF2-40B4-BE49-F238E27FC236}">
                <a16:creationId xmlns:a16="http://schemas.microsoft.com/office/drawing/2014/main" id="{D0DFE137-6566-474B-BD0F-C532E37B0CE3}"/>
              </a:ext>
            </a:extLst>
          </p:cNvPr>
          <p:cNvSpPr/>
          <p:nvPr/>
        </p:nvSpPr>
        <p:spPr>
          <a:xfrm>
            <a:off x="7375197" y="2415288"/>
            <a:ext cx="323881" cy="984438"/>
          </a:xfrm>
          <a:prstGeom prst="cube">
            <a:avLst>
              <a:gd name="adj" fmla="val 72731"/>
            </a:avLst>
          </a:prstGeom>
          <a:gradFill>
            <a:gsLst>
              <a:gs pos="0">
                <a:schemeClr val="accent1">
                  <a:lumMod val="5000"/>
                  <a:lumOff val="95000"/>
                </a:schemeClr>
              </a:gs>
              <a:gs pos="69000">
                <a:srgbClr val="EEF5D9"/>
              </a:gs>
              <a:gs pos="100000">
                <a:srgbClr val="F6F9D5"/>
              </a:gs>
            </a:gsLst>
            <a:lin ang="5400000" scaled="1"/>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Arrow: Circular 11">
            <a:extLst>
              <a:ext uri="{FF2B5EF4-FFF2-40B4-BE49-F238E27FC236}">
                <a16:creationId xmlns:a16="http://schemas.microsoft.com/office/drawing/2014/main" id="{3F4F0B0B-2327-48CB-A081-8117CDB4FB73}"/>
              </a:ext>
            </a:extLst>
          </p:cNvPr>
          <p:cNvSpPr/>
          <p:nvPr/>
        </p:nvSpPr>
        <p:spPr>
          <a:xfrm rot="16200000" flipH="1">
            <a:off x="2546146" y="1767297"/>
            <a:ext cx="815543" cy="1088948"/>
          </a:xfrm>
          <a:prstGeom prst="circularArrow">
            <a:avLst>
              <a:gd name="adj1" fmla="val 12888"/>
              <a:gd name="adj2" fmla="val 1142319"/>
              <a:gd name="adj3" fmla="val 20166670"/>
              <a:gd name="adj4" fmla="val 15892096"/>
              <a:gd name="adj5" fmla="val 11828"/>
            </a:avLst>
          </a:prstGeom>
          <a:solidFill>
            <a:srgbClr val="D5DBB9"/>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13" name="Arrow: Circular 12">
            <a:extLst>
              <a:ext uri="{FF2B5EF4-FFF2-40B4-BE49-F238E27FC236}">
                <a16:creationId xmlns:a16="http://schemas.microsoft.com/office/drawing/2014/main" id="{56DD6BA8-8192-42B6-A99A-65DBE2D797DD}"/>
              </a:ext>
            </a:extLst>
          </p:cNvPr>
          <p:cNvSpPr/>
          <p:nvPr/>
        </p:nvSpPr>
        <p:spPr>
          <a:xfrm rot="16200000">
            <a:off x="2548277" y="3156782"/>
            <a:ext cx="809147" cy="1088948"/>
          </a:xfrm>
          <a:prstGeom prst="circularArrow">
            <a:avLst>
              <a:gd name="adj1" fmla="val 12888"/>
              <a:gd name="adj2" fmla="val 1142319"/>
              <a:gd name="adj3" fmla="val 20166670"/>
              <a:gd name="adj4" fmla="val 15892096"/>
              <a:gd name="adj5" fmla="val 11828"/>
            </a:avLst>
          </a:prstGeom>
          <a:solidFill>
            <a:srgbClr val="D5DBB9"/>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cxnSp>
        <p:nvCxnSpPr>
          <p:cNvPr id="15" name="Straight Arrow Connector 14">
            <a:extLst>
              <a:ext uri="{FF2B5EF4-FFF2-40B4-BE49-F238E27FC236}">
                <a16:creationId xmlns:a16="http://schemas.microsoft.com/office/drawing/2014/main" id="{95CEA764-64BE-4B88-A34D-FAF032C90CB1}"/>
              </a:ext>
            </a:extLst>
          </p:cNvPr>
          <p:cNvCxnSpPr>
            <a:cxnSpLocks/>
          </p:cNvCxnSpPr>
          <p:nvPr/>
        </p:nvCxnSpPr>
        <p:spPr>
          <a:xfrm flipV="1">
            <a:off x="7571588" y="2931935"/>
            <a:ext cx="494086" cy="5759"/>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DEB5ECC-15F5-48CD-8D8A-F88599465448}"/>
              </a:ext>
            </a:extLst>
          </p:cNvPr>
          <p:cNvCxnSpPr>
            <a:cxnSpLocks/>
          </p:cNvCxnSpPr>
          <p:nvPr/>
        </p:nvCxnSpPr>
        <p:spPr>
          <a:xfrm flipV="1">
            <a:off x="6875541" y="2931789"/>
            <a:ext cx="276836" cy="5905"/>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134107D-AD4B-4C26-A5E2-DA67744B3317}"/>
              </a:ext>
            </a:extLst>
          </p:cNvPr>
          <p:cNvCxnSpPr>
            <a:cxnSpLocks/>
          </p:cNvCxnSpPr>
          <p:nvPr/>
        </p:nvCxnSpPr>
        <p:spPr>
          <a:xfrm>
            <a:off x="6006510" y="2919525"/>
            <a:ext cx="40526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33DEB55-15A7-448F-9DF3-C5FB53F2AE3C}"/>
              </a:ext>
            </a:extLst>
          </p:cNvPr>
          <p:cNvSpPr/>
          <p:nvPr/>
        </p:nvSpPr>
        <p:spPr>
          <a:xfrm>
            <a:off x="3593912" y="2780389"/>
            <a:ext cx="150756" cy="548640"/>
          </a:xfrm>
          <a:prstGeom prst="rect">
            <a:avLst/>
          </a:prstGeom>
          <a:gradFill>
            <a:gsLst>
              <a:gs pos="0">
                <a:schemeClr val="accent1">
                  <a:lumMod val="5000"/>
                  <a:lumOff val="95000"/>
                </a:schemeClr>
              </a:gs>
              <a:gs pos="27000">
                <a:srgbClr val="FBFAD4"/>
              </a:gs>
              <a:gs pos="100000">
                <a:srgbClr val="E7FDD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4F70A60B-0BDC-4C18-8311-3D5893CA71BC}"/>
              </a:ext>
            </a:extLst>
          </p:cNvPr>
          <p:cNvSpPr/>
          <p:nvPr/>
        </p:nvSpPr>
        <p:spPr>
          <a:xfrm>
            <a:off x="3775793" y="2640310"/>
            <a:ext cx="147838" cy="821014"/>
          </a:xfrm>
          <a:prstGeom prst="rect">
            <a:avLst/>
          </a:prstGeom>
          <a:gradFill>
            <a:gsLst>
              <a:gs pos="0">
                <a:schemeClr val="accent1">
                  <a:lumMod val="5000"/>
                  <a:lumOff val="95000"/>
                </a:schemeClr>
              </a:gs>
              <a:gs pos="27000">
                <a:srgbClr val="FBFAD4"/>
              </a:gs>
              <a:gs pos="100000">
                <a:srgbClr val="E7FDD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Cube 23">
            <a:extLst>
              <a:ext uri="{FF2B5EF4-FFF2-40B4-BE49-F238E27FC236}">
                <a16:creationId xmlns:a16="http://schemas.microsoft.com/office/drawing/2014/main" id="{EE84BCEB-0789-41ED-BEB8-4737EB900AC7}"/>
              </a:ext>
            </a:extLst>
          </p:cNvPr>
          <p:cNvSpPr/>
          <p:nvPr/>
        </p:nvSpPr>
        <p:spPr>
          <a:xfrm>
            <a:off x="9010275" y="2002627"/>
            <a:ext cx="595733" cy="1677048"/>
          </a:xfrm>
          <a:prstGeom prst="cube">
            <a:avLst>
              <a:gd name="adj" fmla="val 84486"/>
            </a:avLst>
          </a:prstGeom>
          <a:gradFill>
            <a:gsLst>
              <a:gs pos="64500">
                <a:srgbClr val="F6F9D5"/>
              </a:gs>
              <a:gs pos="0">
                <a:schemeClr val="bg1"/>
              </a:gs>
              <a:gs pos="100000">
                <a:srgbClr val="F6F9D5"/>
              </a:gs>
            </a:gsLst>
            <a:lin ang="5400000" scaled="1"/>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02B32BDA-3ECD-4797-A8BE-DB93E6D63EF8}"/>
              </a:ext>
            </a:extLst>
          </p:cNvPr>
          <p:cNvSpPr/>
          <p:nvPr/>
        </p:nvSpPr>
        <p:spPr>
          <a:xfrm>
            <a:off x="3057027" y="2640310"/>
            <a:ext cx="147838" cy="821014"/>
          </a:xfrm>
          <a:prstGeom prst="rect">
            <a:avLst/>
          </a:prstGeom>
          <a:gradFill>
            <a:gsLst>
              <a:gs pos="0">
                <a:schemeClr val="accent1">
                  <a:lumMod val="5000"/>
                  <a:lumOff val="95000"/>
                </a:schemeClr>
              </a:gs>
              <a:gs pos="27000">
                <a:srgbClr val="FBFAD4"/>
              </a:gs>
              <a:gs pos="100000">
                <a:srgbClr val="E7FDD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18C741BB-FCC1-4A93-931E-F535B1A67083}"/>
              </a:ext>
            </a:extLst>
          </p:cNvPr>
          <p:cNvSpPr/>
          <p:nvPr/>
        </p:nvSpPr>
        <p:spPr>
          <a:xfrm>
            <a:off x="3235504" y="2776498"/>
            <a:ext cx="150756" cy="548640"/>
          </a:xfrm>
          <a:prstGeom prst="rect">
            <a:avLst/>
          </a:prstGeom>
          <a:gradFill>
            <a:gsLst>
              <a:gs pos="0">
                <a:schemeClr val="accent1">
                  <a:lumMod val="5000"/>
                  <a:lumOff val="95000"/>
                </a:schemeClr>
              </a:gs>
              <a:gs pos="27000">
                <a:srgbClr val="FBFAD4"/>
              </a:gs>
              <a:gs pos="100000">
                <a:srgbClr val="E7FDD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6DA29260-2F14-4DD0-897C-D09AA1BBEADE}"/>
              </a:ext>
            </a:extLst>
          </p:cNvPr>
          <p:cNvSpPr/>
          <p:nvPr/>
        </p:nvSpPr>
        <p:spPr>
          <a:xfrm>
            <a:off x="3413978" y="2889340"/>
            <a:ext cx="147838" cy="342414"/>
          </a:xfrm>
          <a:prstGeom prst="rect">
            <a:avLst/>
          </a:prstGeom>
          <a:gradFill>
            <a:gsLst>
              <a:gs pos="0">
                <a:schemeClr val="accent1">
                  <a:lumMod val="5000"/>
                  <a:lumOff val="95000"/>
                </a:schemeClr>
              </a:gs>
              <a:gs pos="27000">
                <a:srgbClr val="FBFAD4"/>
              </a:gs>
              <a:gs pos="100000">
                <a:srgbClr val="E7FDD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BD21F400-2721-42B0-AC3E-A65E96CB2B8F}"/>
              </a:ext>
            </a:extLst>
          </p:cNvPr>
          <p:cNvSpPr/>
          <p:nvPr/>
        </p:nvSpPr>
        <p:spPr>
          <a:xfrm>
            <a:off x="4314144" y="2780389"/>
            <a:ext cx="150756" cy="548640"/>
          </a:xfrm>
          <a:prstGeom prst="rect">
            <a:avLst/>
          </a:prstGeom>
          <a:gradFill>
            <a:gsLst>
              <a:gs pos="0">
                <a:schemeClr val="accent1">
                  <a:lumMod val="5000"/>
                  <a:lumOff val="95000"/>
                </a:schemeClr>
              </a:gs>
              <a:gs pos="27000">
                <a:srgbClr val="FBFAD4"/>
              </a:gs>
              <a:gs pos="100000">
                <a:srgbClr val="E7FDD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6BD50C8F-BF62-41F9-A2AF-1976F032120F}"/>
              </a:ext>
            </a:extLst>
          </p:cNvPr>
          <p:cNvSpPr/>
          <p:nvPr/>
        </p:nvSpPr>
        <p:spPr>
          <a:xfrm>
            <a:off x="3955737" y="2776498"/>
            <a:ext cx="150756" cy="548640"/>
          </a:xfrm>
          <a:prstGeom prst="rect">
            <a:avLst/>
          </a:prstGeom>
          <a:gradFill>
            <a:gsLst>
              <a:gs pos="0">
                <a:schemeClr val="accent1">
                  <a:lumMod val="5000"/>
                  <a:lumOff val="95000"/>
                </a:schemeClr>
              </a:gs>
              <a:gs pos="27000">
                <a:srgbClr val="FBFAD4"/>
              </a:gs>
              <a:gs pos="100000">
                <a:srgbClr val="E7FDD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54E497E1-89A6-4F2A-A5C3-3D4DB2FA63DE}"/>
              </a:ext>
            </a:extLst>
          </p:cNvPr>
          <p:cNvSpPr/>
          <p:nvPr/>
        </p:nvSpPr>
        <p:spPr>
          <a:xfrm>
            <a:off x="4134210" y="2889340"/>
            <a:ext cx="147838" cy="342414"/>
          </a:xfrm>
          <a:prstGeom prst="rect">
            <a:avLst/>
          </a:prstGeom>
          <a:gradFill>
            <a:gsLst>
              <a:gs pos="0">
                <a:schemeClr val="accent1">
                  <a:lumMod val="5000"/>
                  <a:lumOff val="95000"/>
                </a:schemeClr>
              </a:gs>
              <a:gs pos="27000">
                <a:srgbClr val="FBFAD4"/>
              </a:gs>
              <a:gs pos="100000">
                <a:srgbClr val="E7FDD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nvGrpSpPr>
          <p:cNvPr id="35" name="Group 34">
            <a:extLst>
              <a:ext uri="{FF2B5EF4-FFF2-40B4-BE49-F238E27FC236}">
                <a16:creationId xmlns:a16="http://schemas.microsoft.com/office/drawing/2014/main" id="{9E332ACA-8F56-44DD-8506-0AFE80776A1A}"/>
              </a:ext>
            </a:extLst>
          </p:cNvPr>
          <p:cNvGrpSpPr/>
          <p:nvPr/>
        </p:nvGrpSpPr>
        <p:grpSpPr>
          <a:xfrm>
            <a:off x="6856188" y="2699123"/>
            <a:ext cx="296084" cy="511808"/>
            <a:chOff x="6907005" y="4057000"/>
            <a:chExt cx="386611" cy="668193"/>
          </a:xfrm>
        </p:grpSpPr>
        <p:sp>
          <p:nvSpPr>
            <p:cNvPr id="36" name="Rectangle 35">
              <a:extLst>
                <a:ext uri="{FF2B5EF4-FFF2-40B4-BE49-F238E27FC236}">
                  <a16:creationId xmlns:a16="http://schemas.microsoft.com/office/drawing/2014/main" id="{0F51CE1F-95C0-4F6D-A7C1-8968054B03B0}"/>
                </a:ext>
              </a:extLst>
            </p:cNvPr>
            <p:cNvSpPr/>
            <p:nvPr/>
          </p:nvSpPr>
          <p:spPr>
            <a:xfrm>
              <a:off x="7011290" y="4158061"/>
              <a:ext cx="174624" cy="43554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37" name="Rectangle 36">
              <a:extLst>
                <a:ext uri="{FF2B5EF4-FFF2-40B4-BE49-F238E27FC236}">
                  <a16:creationId xmlns:a16="http://schemas.microsoft.com/office/drawing/2014/main" id="{270F8E5C-6E4D-4C44-9CDF-FFE862FF42E2}"/>
                </a:ext>
              </a:extLst>
            </p:cNvPr>
            <p:cNvSpPr/>
            <p:nvPr/>
          </p:nvSpPr>
          <p:spPr>
            <a:xfrm rot="5400000">
              <a:off x="6766214" y="4197791"/>
              <a:ext cx="668193" cy="386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050" b="1" dirty="0">
                  <a:solidFill>
                    <a:schemeClr val="tx1"/>
                  </a:solidFill>
                  <a:latin typeface="Arial" panose="020B0604020202020204" pitchFamily="34" charset="0"/>
                  <a:cs typeface="Arial" panose="020B0604020202020204" pitchFamily="34" charset="0"/>
                </a:rPr>
                <a:t>SGA</a:t>
              </a:r>
              <a:endParaRPr lang="en-US" sz="1050" b="1" dirty="0">
                <a:solidFill>
                  <a:schemeClr val="tx1"/>
                </a:solidFill>
                <a:latin typeface="Arial" panose="020B0604020202020204" pitchFamily="34" charset="0"/>
                <a:cs typeface="Arial" panose="020B0604020202020204" pitchFamily="34" charset="0"/>
              </a:endParaRPr>
            </a:p>
          </p:txBody>
        </p:sp>
      </p:grpSp>
      <p:sp>
        <p:nvSpPr>
          <p:cNvPr id="38" name="Cube 37">
            <a:extLst>
              <a:ext uri="{FF2B5EF4-FFF2-40B4-BE49-F238E27FC236}">
                <a16:creationId xmlns:a16="http://schemas.microsoft.com/office/drawing/2014/main" id="{2B172379-53D7-4677-ADE8-5BF4DFEF1B33}"/>
              </a:ext>
            </a:extLst>
          </p:cNvPr>
          <p:cNvSpPr/>
          <p:nvPr/>
        </p:nvSpPr>
        <p:spPr>
          <a:xfrm>
            <a:off x="5052059" y="2414568"/>
            <a:ext cx="630747" cy="1033076"/>
          </a:xfrm>
          <a:prstGeom prst="cube">
            <a:avLst>
              <a:gd name="adj" fmla="val 45187"/>
            </a:avLst>
          </a:prstGeom>
          <a:gradFill>
            <a:gsLst>
              <a:gs pos="0">
                <a:schemeClr val="accent1">
                  <a:lumMod val="5000"/>
                  <a:lumOff val="95000"/>
                </a:schemeClr>
              </a:gs>
              <a:gs pos="83000">
                <a:srgbClr val="F6F9D5"/>
              </a:gs>
              <a:gs pos="100000">
                <a:srgbClr val="EEF5D9"/>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Arrow: Circular 38">
            <a:extLst>
              <a:ext uri="{FF2B5EF4-FFF2-40B4-BE49-F238E27FC236}">
                <a16:creationId xmlns:a16="http://schemas.microsoft.com/office/drawing/2014/main" id="{4DCA965F-07F7-4CE8-B5F8-18A2D5801BF4}"/>
              </a:ext>
            </a:extLst>
          </p:cNvPr>
          <p:cNvSpPr/>
          <p:nvPr/>
        </p:nvSpPr>
        <p:spPr>
          <a:xfrm rot="1659987" flipV="1">
            <a:off x="4437321" y="2306981"/>
            <a:ext cx="910727" cy="827006"/>
          </a:xfrm>
          <a:prstGeom prst="circularArrow">
            <a:avLst>
              <a:gd name="adj1" fmla="val 11947"/>
              <a:gd name="adj2" fmla="val 1424352"/>
              <a:gd name="adj3" fmla="val 20524998"/>
              <a:gd name="adj4" fmla="val 11743173"/>
              <a:gd name="adj5" fmla="val 13577"/>
            </a:avLst>
          </a:prstGeom>
          <a:solidFill>
            <a:srgbClr val="D5DB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0" name="Arrow: Circular 39">
            <a:extLst>
              <a:ext uri="{FF2B5EF4-FFF2-40B4-BE49-F238E27FC236}">
                <a16:creationId xmlns:a16="http://schemas.microsoft.com/office/drawing/2014/main" id="{EDDCD80E-DB63-4E44-B715-FFBBEF6C8177}"/>
              </a:ext>
            </a:extLst>
          </p:cNvPr>
          <p:cNvSpPr/>
          <p:nvPr/>
        </p:nvSpPr>
        <p:spPr>
          <a:xfrm rot="21112744">
            <a:off x="4481550" y="2949852"/>
            <a:ext cx="814453" cy="921923"/>
          </a:xfrm>
          <a:prstGeom prst="circularArrow">
            <a:avLst>
              <a:gd name="adj1" fmla="val 12888"/>
              <a:gd name="adj2" fmla="val 1142319"/>
              <a:gd name="adj3" fmla="val 20166670"/>
              <a:gd name="adj4" fmla="val 12149684"/>
              <a:gd name="adj5" fmla="val 11828"/>
            </a:avLst>
          </a:prstGeom>
          <a:solidFill>
            <a:srgbClr val="D5DB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1" name="Rectangle 40">
            <a:extLst>
              <a:ext uri="{FF2B5EF4-FFF2-40B4-BE49-F238E27FC236}">
                <a16:creationId xmlns:a16="http://schemas.microsoft.com/office/drawing/2014/main" id="{8725831B-50D1-474C-BA6C-EE8A7B83FBE4}"/>
              </a:ext>
            </a:extLst>
          </p:cNvPr>
          <p:cNvSpPr/>
          <p:nvPr/>
        </p:nvSpPr>
        <p:spPr>
          <a:xfrm>
            <a:off x="4496025" y="2640310"/>
            <a:ext cx="147838" cy="821014"/>
          </a:xfrm>
          <a:prstGeom prst="rect">
            <a:avLst/>
          </a:prstGeom>
          <a:gradFill>
            <a:gsLst>
              <a:gs pos="0">
                <a:schemeClr val="accent1">
                  <a:lumMod val="5000"/>
                  <a:lumOff val="95000"/>
                </a:schemeClr>
              </a:gs>
              <a:gs pos="27000">
                <a:srgbClr val="FBFAD4"/>
              </a:gs>
              <a:gs pos="100000">
                <a:srgbClr val="E7FDD1"/>
              </a:gs>
            </a:gsLst>
            <a:lin ang="5400000" scaled="1"/>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nvGrpSpPr>
          <p:cNvPr id="43" name="Group 42">
            <a:extLst>
              <a:ext uri="{FF2B5EF4-FFF2-40B4-BE49-F238E27FC236}">
                <a16:creationId xmlns:a16="http://schemas.microsoft.com/office/drawing/2014/main" id="{FAB8F910-7AFE-4382-ACF9-D6E6B121EFF8}"/>
              </a:ext>
            </a:extLst>
          </p:cNvPr>
          <p:cNvGrpSpPr/>
          <p:nvPr/>
        </p:nvGrpSpPr>
        <p:grpSpPr>
          <a:xfrm>
            <a:off x="7693289" y="2700185"/>
            <a:ext cx="342694" cy="527838"/>
            <a:chOff x="6882309" y="4041751"/>
            <a:chExt cx="447474" cy="689121"/>
          </a:xfrm>
        </p:grpSpPr>
        <p:sp>
          <p:nvSpPr>
            <p:cNvPr id="44" name="Rectangle 43">
              <a:extLst>
                <a:ext uri="{FF2B5EF4-FFF2-40B4-BE49-F238E27FC236}">
                  <a16:creationId xmlns:a16="http://schemas.microsoft.com/office/drawing/2014/main" id="{6B457C08-A960-46DB-8F63-A225F77E7E2D}"/>
                </a:ext>
              </a:extLst>
            </p:cNvPr>
            <p:cNvSpPr/>
            <p:nvPr/>
          </p:nvSpPr>
          <p:spPr>
            <a:xfrm>
              <a:off x="7011290" y="4158061"/>
              <a:ext cx="174624" cy="43554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DFD71C2D-B27B-4A4C-9228-57EE63FF8253}"/>
                </a:ext>
              </a:extLst>
            </p:cNvPr>
            <p:cNvSpPr/>
            <p:nvPr/>
          </p:nvSpPr>
          <p:spPr>
            <a:xfrm rot="5400000">
              <a:off x="6761485" y="4162575"/>
              <a:ext cx="689121" cy="447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050" b="1" dirty="0">
                  <a:solidFill>
                    <a:schemeClr val="tx1"/>
                  </a:solidFill>
                  <a:latin typeface="Arial" panose="020B0604020202020204" pitchFamily="34" charset="0"/>
                  <a:cs typeface="Arial" panose="020B0604020202020204" pitchFamily="34" charset="0"/>
                </a:rPr>
                <a:t>SGA</a:t>
              </a:r>
              <a:endParaRPr lang="en-US" sz="1050" b="1" dirty="0">
                <a:solidFill>
                  <a:schemeClr val="tx1"/>
                </a:solidFill>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07293D26-CD62-48CC-A12B-FA2D826BE97F}"/>
              </a:ext>
            </a:extLst>
          </p:cNvPr>
          <p:cNvGrpSpPr/>
          <p:nvPr/>
        </p:nvGrpSpPr>
        <p:grpSpPr>
          <a:xfrm>
            <a:off x="6000240" y="2687784"/>
            <a:ext cx="285394" cy="477902"/>
            <a:chOff x="6816368" y="4056886"/>
            <a:chExt cx="372654" cy="623928"/>
          </a:xfrm>
        </p:grpSpPr>
        <p:sp>
          <p:nvSpPr>
            <p:cNvPr id="47" name="Rectangle 46">
              <a:extLst>
                <a:ext uri="{FF2B5EF4-FFF2-40B4-BE49-F238E27FC236}">
                  <a16:creationId xmlns:a16="http://schemas.microsoft.com/office/drawing/2014/main" id="{DB6CB57F-E5A7-41BA-8CE7-2756986875BD}"/>
                </a:ext>
              </a:extLst>
            </p:cNvPr>
            <p:cNvSpPr/>
            <p:nvPr/>
          </p:nvSpPr>
          <p:spPr>
            <a:xfrm>
              <a:off x="7011290" y="4158061"/>
              <a:ext cx="174624" cy="43554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1FAD32A5-D223-49D2-A5BE-4639036ABE05}"/>
                </a:ext>
              </a:extLst>
            </p:cNvPr>
            <p:cNvSpPr/>
            <p:nvPr/>
          </p:nvSpPr>
          <p:spPr>
            <a:xfrm rot="5400000">
              <a:off x="6690731" y="4182523"/>
              <a:ext cx="623928" cy="372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050" b="1" dirty="0">
                  <a:solidFill>
                    <a:schemeClr val="tx1"/>
                  </a:solidFill>
                  <a:latin typeface="Arial" panose="020B0604020202020204" pitchFamily="34" charset="0"/>
                  <a:cs typeface="Arial" panose="020B0604020202020204" pitchFamily="34" charset="0"/>
                </a:rPr>
                <a:t>SGA</a:t>
              </a:r>
            </a:p>
            <a:p>
              <a:pPr algn="ctr"/>
              <a:endParaRPr lang="en-US" sz="1050" b="1" dirty="0">
                <a:solidFill>
                  <a:schemeClr val="tx1"/>
                </a:solidFill>
                <a:latin typeface="Arial" panose="020B0604020202020204" pitchFamily="34" charset="0"/>
                <a:cs typeface="Arial" panose="020B0604020202020204" pitchFamily="34" charset="0"/>
              </a:endParaRPr>
            </a:p>
          </p:txBody>
        </p:sp>
      </p:grpSp>
      <p:sp>
        <p:nvSpPr>
          <p:cNvPr id="58" name="TextBox 116">
            <a:extLst>
              <a:ext uri="{FF2B5EF4-FFF2-40B4-BE49-F238E27FC236}">
                <a16:creationId xmlns:a16="http://schemas.microsoft.com/office/drawing/2014/main" id="{D84D959C-3BCB-4989-A7E0-347B3F4BFC2B}"/>
              </a:ext>
            </a:extLst>
          </p:cNvPr>
          <p:cNvSpPr txBox="1"/>
          <p:nvPr/>
        </p:nvSpPr>
        <p:spPr>
          <a:xfrm>
            <a:off x="6505742" y="2608972"/>
            <a:ext cx="1162136" cy="50013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650" b="1" dirty="0">
                <a:solidFill>
                  <a:schemeClr val="bg1"/>
                </a:solidFill>
              </a:rPr>
              <a:t> ..    ..</a:t>
            </a:r>
          </a:p>
        </p:txBody>
      </p:sp>
      <p:cxnSp>
        <p:nvCxnSpPr>
          <p:cNvPr id="61" name="Straight Arrow Connector 60">
            <a:extLst>
              <a:ext uri="{FF2B5EF4-FFF2-40B4-BE49-F238E27FC236}">
                <a16:creationId xmlns:a16="http://schemas.microsoft.com/office/drawing/2014/main" id="{D77FE1F5-F0BA-4241-ACBF-14C2CA800DDC}"/>
              </a:ext>
            </a:extLst>
          </p:cNvPr>
          <p:cNvCxnSpPr>
            <a:cxnSpLocks/>
          </p:cNvCxnSpPr>
          <p:nvPr/>
        </p:nvCxnSpPr>
        <p:spPr>
          <a:xfrm flipV="1">
            <a:off x="8387880" y="2937694"/>
            <a:ext cx="629933" cy="1"/>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C226328-B525-4E6A-A38D-B9B8B2138C25}"/>
              </a:ext>
            </a:extLst>
          </p:cNvPr>
          <p:cNvGrpSpPr/>
          <p:nvPr/>
        </p:nvGrpSpPr>
        <p:grpSpPr>
          <a:xfrm>
            <a:off x="8706627" y="2646380"/>
            <a:ext cx="197168" cy="535618"/>
            <a:chOff x="6977111" y="4019214"/>
            <a:chExt cx="257452" cy="699278"/>
          </a:xfrm>
        </p:grpSpPr>
        <p:sp>
          <p:nvSpPr>
            <p:cNvPr id="63" name="Rectangle 62">
              <a:extLst>
                <a:ext uri="{FF2B5EF4-FFF2-40B4-BE49-F238E27FC236}">
                  <a16:creationId xmlns:a16="http://schemas.microsoft.com/office/drawing/2014/main" id="{4315080A-21BE-4BC2-A5AC-081E1B54F659}"/>
                </a:ext>
              </a:extLst>
            </p:cNvPr>
            <p:cNvSpPr/>
            <p:nvPr/>
          </p:nvSpPr>
          <p:spPr>
            <a:xfrm>
              <a:off x="7011290" y="4158061"/>
              <a:ext cx="174624" cy="43554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64" name="Rectangle 63">
              <a:extLst>
                <a:ext uri="{FF2B5EF4-FFF2-40B4-BE49-F238E27FC236}">
                  <a16:creationId xmlns:a16="http://schemas.microsoft.com/office/drawing/2014/main" id="{9417C748-4BA5-4A29-9831-061445C7F2D9}"/>
                </a:ext>
              </a:extLst>
            </p:cNvPr>
            <p:cNvSpPr/>
            <p:nvPr/>
          </p:nvSpPr>
          <p:spPr>
            <a:xfrm rot="5400000">
              <a:off x="6756198" y="4240127"/>
              <a:ext cx="699278"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000" b="1" dirty="0">
                  <a:solidFill>
                    <a:schemeClr val="tx1"/>
                  </a:solidFill>
                  <a:latin typeface="Arial" panose="020B0604020202020204" pitchFamily="34" charset="0"/>
                  <a:cs typeface="Arial" panose="020B0604020202020204" pitchFamily="34" charset="0"/>
                </a:rPr>
                <a:t>LGA</a:t>
              </a:r>
              <a:endParaRPr lang="en-US" sz="1000" b="1" dirty="0">
                <a:solidFill>
                  <a:schemeClr val="tx1"/>
                </a:solidFill>
                <a:latin typeface="Arial" panose="020B0604020202020204" pitchFamily="34" charset="0"/>
                <a:cs typeface="Arial" panose="020B0604020202020204" pitchFamily="34" charset="0"/>
              </a:endParaRPr>
            </a:p>
          </p:txBody>
        </p:sp>
      </p:grpSp>
      <p:pic>
        <p:nvPicPr>
          <p:cNvPr id="66" name="Picture 65" descr="A view of a house&#10;&#10;Description automatically generated">
            <a:extLst>
              <a:ext uri="{FF2B5EF4-FFF2-40B4-BE49-F238E27FC236}">
                <a16:creationId xmlns:a16="http://schemas.microsoft.com/office/drawing/2014/main" id="{6A602B40-08DB-4267-A053-D7BF1987250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3000"/>
                    </a14:imgEffect>
                  </a14:imgLayer>
                </a14:imgProps>
              </a:ext>
              <a:ext uri="{28A0092B-C50C-407E-A947-70E740481C1C}">
                <a14:useLocalDpi xmlns:a14="http://schemas.microsoft.com/office/drawing/2010/main" val="0"/>
              </a:ext>
            </a:extLst>
          </a:blip>
          <a:stretch>
            <a:fillRect/>
          </a:stretch>
        </p:blipFill>
        <p:spPr>
          <a:xfrm>
            <a:off x="80010" y="2950585"/>
            <a:ext cx="2533517" cy="855149"/>
          </a:xfrm>
          <a:prstGeom prst="rect">
            <a:avLst/>
          </a:prstGeom>
          <a:ln w="22225">
            <a:solidFill>
              <a:schemeClr val="tx1"/>
            </a:solidFill>
          </a:ln>
          <a:effectLst>
            <a:softEdge rad="25400"/>
          </a:effectLst>
        </p:spPr>
      </p:pic>
      <p:pic>
        <p:nvPicPr>
          <p:cNvPr id="67" name="Picture 66" descr="A view of a house&#10;&#10;Description automatically generated">
            <a:extLst>
              <a:ext uri="{FF2B5EF4-FFF2-40B4-BE49-F238E27FC236}">
                <a16:creationId xmlns:a16="http://schemas.microsoft.com/office/drawing/2014/main" id="{F391B554-91A0-4C02-A73D-B21948FC430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3000"/>
                    </a14:imgEffect>
                  </a14:imgLayer>
                </a14:imgProps>
              </a:ext>
              <a:ext uri="{28A0092B-C50C-407E-A947-70E740481C1C}">
                <a14:useLocalDpi xmlns:a14="http://schemas.microsoft.com/office/drawing/2010/main" val="0"/>
              </a:ext>
            </a:extLst>
          </a:blip>
          <a:stretch>
            <a:fillRect/>
          </a:stretch>
        </p:blipFill>
        <p:spPr>
          <a:xfrm>
            <a:off x="107738" y="1807100"/>
            <a:ext cx="2482606" cy="887925"/>
          </a:xfrm>
          <a:prstGeom prst="rect">
            <a:avLst/>
          </a:prstGeom>
          <a:ln w="19050">
            <a:solidFill>
              <a:schemeClr val="tx1"/>
            </a:solidFill>
          </a:ln>
          <a:effectLst>
            <a:softEdge rad="25400"/>
          </a:effectLst>
        </p:spPr>
      </p:pic>
      <p:pic>
        <p:nvPicPr>
          <p:cNvPr id="68" name="Picture 67">
            <a:extLst>
              <a:ext uri="{FF2B5EF4-FFF2-40B4-BE49-F238E27FC236}">
                <a16:creationId xmlns:a16="http://schemas.microsoft.com/office/drawing/2014/main" id="{A0636238-783D-4A36-9341-B68D75B06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2726" y="2447039"/>
            <a:ext cx="2399264" cy="878575"/>
          </a:xfrm>
          <a:prstGeom prst="rect">
            <a:avLst/>
          </a:prstGeom>
        </p:spPr>
      </p:pic>
      <p:cxnSp>
        <p:nvCxnSpPr>
          <p:cNvPr id="69" name="Straight Arrow Connector 68">
            <a:extLst>
              <a:ext uri="{FF2B5EF4-FFF2-40B4-BE49-F238E27FC236}">
                <a16:creationId xmlns:a16="http://schemas.microsoft.com/office/drawing/2014/main" id="{B9A71708-C966-4BCC-A235-4A1A8ECBEC8D}"/>
              </a:ext>
            </a:extLst>
          </p:cNvPr>
          <p:cNvCxnSpPr>
            <a:cxnSpLocks/>
          </p:cNvCxnSpPr>
          <p:nvPr/>
        </p:nvCxnSpPr>
        <p:spPr>
          <a:xfrm>
            <a:off x="9310680" y="2909312"/>
            <a:ext cx="410462" cy="1"/>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602BA68C-5414-4EAB-8F5E-40E3D08540F2}"/>
              </a:ext>
            </a:extLst>
          </p:cNvPr>
          <p:cNvSpPr/>
          <p:nvPr/>
        </p:nvSpPr>
        <p:spPr>
          <a:xfrm>
            <a:off x="2878619" y="2426309"/>
            <a:ext cx="145456" cy="1195388"/>
          </a:xfrm>
          <a:prstGeom prst="rect">
            <a:avLst/>
          </a:prstGeom>
          <a:gradFill>
            <a:gsLst>
              <a:gs pos="0">
                <a:schemeClr val="accent1">
                  <a:lumMod val="5000"/>
                  <a:lumOff val="95000"/>
                </a:schemeClr>
              </a:gs>
              <a:gs pos="27000">
                <a:srgbClr val="FBFAD4"/>
              </a:gs>
              <a:gs pos="100000">
                <a:srgbClr val="E7FDD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Cube 70">
            <a:extLst>
              <a:ext uri="{FF2B5EF4-FFF2-40B4-BE49-F238E27FC236}">
                <a16:creationId xmlns:a16="http://schemas.microsoft.com/office/drawing/2014/main" id="{A6EAC045-FAF1-4E50-A900-1B55B15D2537}"/>
              </a:ext>
            </a:extLst>
          </p:cNvPr>
          <p:cNvSpPr/>
          <p:nvPr/>
        </p:nvSpPr>
        <p:spPr>
          <a:xfrm>
            <a:off x="6335162" y="2420512"/>
            <a:ext cx="323881" cy="984438"/>
          </a:xfrm>
          <a:prstGeom prst="cube">
            <a:avLst>
              <a:gd name="adj" fmla="val 72731"/>
            </a:avLst>
          </a:prstGeom>
          <a:gradFill>
            <a:gsLst>
              <a:gs pos="0">
                <a:schemeClr val="accent1">
                  <a:lumMod val="5000"/>
                  <a:lumOff val="95000"/>
                </a:schemeClr>
              </a:gs>
              <a:gs pos="69000">
                <a:srgbClr val="EEF5D9"/>
              </a:gs>
              <a:gs pos="100000">
                <a:srgbClr val="F6F9D5"/>
              </a:gs>
            </a:gsLst>
            <a:lin ang="5400000" scaled="1"/>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2" name="Cube 71">
            <a:extLst>
              <a:ext uri="{FF2B5EF4-FFF2-40B4-BE49-F238E27FC236}">
                <a16:creationId xmlns:a16="http://schemas.microsoft.com/office/drawing/2014/main" id="{BD37AD2E-A7FD-4EDC-B0F0-E876EA4194C8}"/>
              </a:ext>
            </a:extLst>
          </p:cNvPr>
          <p:cNvSpPr/>
          <p:nvPr/>
        </p:nvSpPr>
        <p:spPr>
          <a:xfrm>
            <a:off x="5737749" y="2415357"/>
            <a:ext cx="323881" cy="984438"/>
          </a:xfrm>
          <a:prstGeom prst="cube">
            <a:avLst>
              <a:gd name="adj" fmla="val 72731"/>
            </a:avLst>
          </a:prstGeom>
          <a:gradFill>
            <a:gsLst>
              <a:gs pos="0">
                <a:schemeClr val="accent1">
                  <a:lumMod val="5000"/>
                  <a:lumOff val="95000"/>
                </a:schemeClr>
              </a:gs>
              <a:gs pos="69000">
                <a:srgbClr val="EEF5D9"/>
              </a:gs>
              <a:gs pos="100000">
                <a:srgbClr val="F6F9D5"/>
              </a:gs>
            </a:gsLst>
            <a:lin ang="5400000" scaled="1"/>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73" name="Straight Arrow Connector 172">
            <a:extLst>
              <a:ext uri="{FF2B5EF4-FFF2-40B4-BE49-F238E27FC236}">
                <a16:creationId xmlns:a16="http://schemas.microsoft.com/office/drawing/2014/main" id="{829B6AA8-E203-46EA-A68B-D008FC02DCD4}"/>
              </a:ext>
            </a:extLst>
          </p:cNvPr>
          <p:cNvCxnSpPr>
            <a:cxnSpLocks/>
            <a:endCxn id="23" idx="0"/>
          </p:cNvCxnSpPr>
          <p:nvPr/>
        </p:nvCxnSpPr>
        <p:spPr>
          <a:xfrm>
            <a:off x="3849712" y="2451973"/>
            <a:ext cx="0" cy="18833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5611E75-7A7E-411C-BEEE-B15C80E5F42C}"/>
              </a:ext>
            </a:extLst>
          </p:cNvPr>
          <p:cNvCxnSpPr>
            <a:cxnSpLocks/>
          </p:cNvCxnSpPr>
          <p:nvPr/>
        </p:nvCxnSpPr>
        <p:spPr>
          <a:xfrm flipV="1">
            <a:off x="3123269" y="2449500"/>
            <a:ext cx="720326" cy="7826"/>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E4B465E-250C-4DEC-B303-3121A2A512F6}"/>
              </a:ext>
            </a:extLst>
          </p:cNvPr>
          <p:cNvCxnSpPr>
            <a:cxnSpLocks/>
          </p:cNvCxnSpPr>
          <p:nvPr/>
        </p:nvCxnSpPr>
        <p:spPr>
          <a:xfrm>
            <a:off x="3130945" y="2463163"/>
            <a:ext cx="0" cy="177147"/>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92DFBB4-6E3F-4D8F-B6C7-7F39CEF17BEB}"/>
              </a:ext>
            </a:extLst>
          </p:cNvPr>
          <p:cNvCxnSpPr>
            <a:cxnSpLocks/>
          </p:cNvCxnSpPr>
          <p:nvPr/>
        </p:nvCxnSpPr>
        <p:spPr>
          <a:xfrm>
            <a:off x="3304286" y="2584915"/>
            <a:ext cx="0" cy="177147"/>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91DDC61-7172-4C37-9A36-0B3B62FFB50F}"/>
              </a:ext>
            </a:extLst>
          </p:cNvPr>
          <p:cNvCxnSpPr>
            <a:cxnSpLocks/>
          </p:cNvCxnSpPr>
          <p:nvPr/>
        </p:nvCxnSpPr>
        <p:spPr>
          <a:xfrm>
            <a:off x="3308581" y="2591045"/>
            <a:ext cx="34912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B3A6F55-A2CD-4982-BC14-A05712E1F216}"/>
              </a:ext>
            </a:extLst>
          </p:cNvPr>
          <p:cNvCxnSpPr>
            <a:cxnSpLocks/>
          </p:cNvCxnSpPr>
          <p:nvPr/>
        </p:nvCxnSpPr>
        <p:spPr>
          <a:xfrm>
            <a:off x="3658439" y="2596916"/>
            <a:ext cx="0" cy="18833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B33E3DB3-5CE3-42D0-8519-E95A14CACC18}"/>
              </a:ext>
            </a:extLst>
          </p:cNvPr>
          <p:cNvCxnSpPr>
            <a:cxnSpLocks/>
          </p:cNvCxnSpPr>
          <p:nvPr/>
        </p:nvCxnSpPr>
        <p:spPr>
          <a:xfrm>
            <a:off x="4537262" y="2457912"/>
            <a:ext cx="0" cy="18833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BD3ED7A-6F96-4C84-92AE-91A3EFA09132}"/>
              </a:ext>
            </a:extLst>
          </p:cNvPr>
          <p:cNvCxnSpPr>
            <a:cxnSpLocks/>
          </p:cNvCxnSpPr>
          <p:nvPr/>
        </p:nvCxnSpPr>
        <p:spPr>
          <a:xfrm>
            <a:off x="3876570" y="2463264"/>
            <a:ext cx="65654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E3D70F5-81EC-46DF-AA03-596F54238D0D}"/>
              </a:ext>
            </a:extLst>
          </p:cNvPr>
          <p:cNvCxnSpPr>
            <a:cxnSpLocks/>
          </p:cNvCxnSpPr>
          <p:nvPr/>
        </p:nvCxnSpPr>
        <p:spPr>
          <a:xfrm>
            <a:off x="3884246" y="2469102"/>
            <a:ext cx="0" cy="177147"/>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B15D37F-D588-4CFA-A0C0-C55AD2D722BC}"/>
              </a:ext>
            </a:extLst>
          </p:cNvPr>
          <p:cNvCxnSpPr>
            <a:cxnSpLocks/>
          </p:cNvCxnSpPr>
          <p:nvPr/>
        </p:nvCxnSpPr>
        <p:spPr>
          <a:xfrm>
            <a:off x="4030583" y="2594014"/>
            <a:ext cx="0" cy="177147"/>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E920E43-B442-4EE9-97FA-C9C41FEE5485}"/>
              </a:ext>
            </a:extLst>
          </p:cNvPr>
          <p:cNvCxnSpPr>
            <a:cxnSpLocks/>
          </p:cNvCxnSpPr>
          <p:nvPr/>
        </p:nvCxnSpPr>
        <p:spPr>
          <a:xfrm>
            <a:off x="4034878" y="2600144"/>
            <a:ext cx="34912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6BF9E340-2783-4442-B2AB-E1578B39E0CC}"/>
              </a:ext>
            </a:extLst>
          </p:cNvPr>
          <p:cNvCxnSpPr>
            <a:cxnSpLocks/>
          </p:cNvCxnSpPr>
          <p:nvPr/>
        </p:nvCxnSpPr>
        <p:spPr>
          <a:xfrm>
            <a:off x="4384736" y="2606014"/>
            <a:ext cx="0" cy="18833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4D6DD2B-76F6-448C-AB48-C6E1057C103C}"/>
              </a:ext>
            </a:extLst>
          </p:cNvPr>
          <p:cNvCxnSpPr>
            <a:cxnSpLocks/>
          </p:cNvCxnSpPr>
          <p:nvPr/>
        </p:nvCxnSpPr>
        <p:spPr>
          <a:xfrm>
            <a:off x="3662921" y="3315425"/>
            <a:ext cx="0" cy="177147"/>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3920845-6E87-4A92-8CE8-AE702455A9B6}"/>
              </a:ext>
            </a:extLst>
          </p:cNvPr>
          <p:cNvCxnSpPr>
            <a:cxnSpLocks/>
          </p:cNvCxnSpPr>
          <p:nvPr/>
        </p:nvCxnSpPr>
        <p:spPr>
          <a:xfrm>
            <a:off x="3667217" y="3489689"/>
            <a:ext cx="363366"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A45D7F0-16EF-45FE-932B-BF0D46DF8346}"/>
              </a:ext>
            </a:extLst>
          </p:cNvPr>
          <p:cNvCxnSpPr>
            <a:cxnSpLocks/>
            <a:endCxn id="33" idx="2"/>
          </p:cNvCxnSpPr>
          <p:nvPr/>
        </p:nvCxnSpPr>
        <p:spPr>
          <a:xfrm flipH="1" flipV="1">
            <a:off x="4031115" y="3325139"/>
            <a:ext cx="2047" cy="167267"/>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1C8DB1EF-27ED-4BB6-8224-1024F30DA278}"/>
              </a:ext>
            </a:extLst>
          </p:cNvPr>
          <p:cNvGrpSpPr/>
          <p:nvPr/>
        </p:nvGrpSpPr>
        <p:grpSpPr>
          <a:xfrm>
            <a:off x="2362838" y="3585137"/>
            <a:ext cx="9749147" cy="527990"/>
            <a:chOff x="2362838" y="3585137"/>
            <a:chExt cx="9749147" cy="527990"/>
          </a:xfrm>
        </p:grpSpPr>
        <p:grpSp>
          <p:nvGrpSpPr>
            <p:cNvPr id="248" name="Group 247">
              <a:extLst>
                <a:ext uri="{FF2B5EF4-FFF2-40B4-BE49-F238E27FC236}">
                  <a16:creationId xmlns:a16="http://schemas.microsoft.com/office/drawing/2014/main" id="{A56060B2-17D4-4603-A072-AC16EF2B00D3}"/>
                </a:ext>
              </a:extLst>
            </p:cNvPr>
            <p:cNvGrpSpPr/>
            <p:nvPr/>
          </p:nvGrpSpPr>
          <p:grpSpPr>
            <a:xfrm>
              <a:off x="2362838" y="3585137"/>
              <a:ext cx="6952270" cy="527990"/>
              <a:chOff x="2362838" y="3585137"/>
              <a:chExt cx="6952270" cy="527990"/>
            </a:xfrm>
          </p:grpSpPr>
          <p:grpSp>
            <p:nvGrpSpPr>
              <p:cNvPr id="161" name="Group 160">
                <a:extLst>
                  <a:ext uri="{FF2B5EF4-FFF2-40B4-BE49-F238E27FC236}">
                    <a16:creationId xmlns:a16="http://schemas.microsoft.com/office/drawing/2014/main" id="{4726EB5F-1F75-4037-B034-323FFFB1DB99}"/>
                  </a:ext>
                </a:extLst>
              </p:cNvPr>
              <p:cNvGrpSpPr/>
              <p:nvPr/>
            </p:nvGrpSpPr>
            <p:grpSpPr>
              <a:xfrm>
                <a:off x="5743726" y="3625714"/>
                <a:ext cx="3571382" cy="487413"/>
                <a:chOff x="11177690" y="7907687"/>
                <a:chExt cx="3772315" cy="773640"/>
              </a:xfrm>
            </p:grpSpPr>
            <p:sp>
              <p:nvSpPr>
                <p:cNvPr id="162" name="Rectangle 161">
                  <a:extLst>
                    <a:ext uri="{FF2B5EF4-FFF2-40B4-BE49-F238E27FC236}">
                      <a16:creationId xmlns:a16="http://schemas.microsoft.com/office/drawing/2014/main" id="{12FECC8C-68F9-4FB2-A4E6-66682D58E8A0}"/>
                    </a:ext>
                  </a:extLst>
                </p:cNvPr>
                <p:cNvSpPr/>
                <p:nvPr/>
              </p:nvSpPr>
              <p:spPr>
                <a:xfrm>
                  <a:off x="11912216" y="8078729"/>
                  <a:ext cx="2459154" cy="60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solidFill>
                        <a:srgbClr val="FF0000"/>
                      </a:solidFill>
                      <a:latin typeface="Arial" panose="020B0604020202020204" pitchFamily="34" charset="0"/>
                      <a:cs typeface="Arial" panose="020B0604020202020204" pitchFamily="34" charset="0"/>
                    </a:rPr>
                    <a:t>Cost Aggregation</a:t>
                  </a:r>
                </a:p>
              </p:txBody>
            </p:sp>
            <p:sp>
              <p:nvSpPr>
                <p:cNvPr id="163" name="Left Brace 162">
                  <a:extLst>
                    <a:ext uri="{FF2B5EF4-FFF2-40B4-BE49-F238E27FC236}">
                      <a16:creationId xmlns:a16="http://schemas.microsoft.com/office/drawing/2014/main" id="{2FF7DE7B-1CF7-42EB-BB23-1AFE4182190C}"/>
                    </a:ext>
                  </a:extLst>
                </p:cNvPr>
                <p:cNvSpPr/>
                <p:nvPr/>
              </p:nvSpPr>
              <p:spPr>
                <a:xfrm rot="16200000">
                  <a:off x="12937037" y="6148340"/>
                  <a:ext cx="253621" cy="3772315"/>
                </a:xfrm>
                <a:prstGeom prst="leftBrace">
                  <a:avLst>
                    <a:gd name="adj1" fmla="val 133651"/>
                    <a:gd name="adj2" fmla="val 4982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dirty="0">
                    <a:solidFill>
                      <a:srgbClr val="FF0000"/>
                    </a:solidFill>
                  </a:endParaRPr>
                </a:p>
              </p:txBody>
            </p:sp>
          </p:grpSp>
          <p:grpSp>
            <p:nvGrpSpPr>
              <p:cNvPr id="164" name="Group 163">
                <a:extLst>
                  <a:ext uri="{FF2B5EF4-FFF2-40B4-BE49-F238E27FC236}">
                    <a16:creationId xmlns:a16="http://schemas.microsoft.com/office/drawing/2014/main" id="{A3DC4FA8-2D34-4D88-B3D0-05BA67DD36F1}"/>
                  </a:ext>
                </a:extLst>
              </p:cNvPr>
              <p:cNvGrpSpPr/>
              <p:nvPr/>
            </p:nvGrpSpPr>
            <p:grpSpPr>
              <a:xfrm>
                <a:off x="2362838" y="3585137"/>
                <a:ext cx="2689629" cy="482430"/>
                <a:chOff x="10493075" y="7907952"/>
                <a:chExt cx="5138031" cy="765732"/>
              </a:xfrm>
            </p:grpSpPr>
            <p:sp>
              <p:nvSpPr>
                <p:cNvPr id="165" name="Rectangle 164">
                  <a:extLst>
                    <a:ext uri="{FF2B5EF4-FFF2-40B4-BE49-F238E27FC236}">
                      <a16:creationId xmlns:a16="http://schemas.microsoft.com/office/drawing/2014/main" id="{EF0698E2-A749-4758-84B5-334433F396A8}"/>
                    </a:ext>
                  </a:extLst>
                </p:cNvPr>
                <p:cNvSpPr/>
                <p:nvPr/>
              </p:nvSpPr>
              <p:spPr>
                <a:xfrm>
                  <a:off x="10493075" y="8071086"/>
                  <a:ext cx="5138031" cy="60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panose="020B0604020202020204" pitchFamily="34" charset="0"/>
                      <a:cs typeface="Arial" panose="020B0604020202020204" pitchFamily="34" charset="0"/>
                    </a:rPr>
                    <a:t>Feature Extraction</a:t>
                  </a:r>
                </a:p>
              </p:txBody>
            </p:sp>
            <p:sp>
              <p:nvSpPr>
                <p:cNvPr id="166" name="Left Brace 165">
                  <a:extLst>
                    <a:ext uri="{FF2B5EF4-FFF2-40B4-BE49-F238E27FC236}">
                      <a16:creationId xmlns:a16="http://schemas.microsoft.com/office/drawing/2014/main" id="{5AAC0C8F-C614-4D2D-A848-3170ACBC3960}"/>
                    </a:ext>
                  </a:extLst>
                </p:cNvPr>
                <p:cNvSpPr/>
                <p:nvPr/>
              </p:nvSpPr>
              <p:spPr>
                <a:xfrm rot="16200000">
                  <a:off x="12935279" y="6148605"/>
                  <a:ext cx="253621" cy="3772315"/>
                </a:xfrm>
                <a:prstGeom prst="leftBrace">
                  <a:avLst>
                    <a:gd name="adj1" fmla="val 133651"/>
                    <a:gd name="adj2" fmla="val 49821"/>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dirty="0">
                    <a:solidFill>
                      <a:schemeClr val="bg1"/>
                    </a:solidFill>
                  </a:endParaRPr>
                </a:p>
              </p:txBody>
            </p:sp>
          </p:grpSp>
          <p:grpSp>
            <p:nvGrpSpPr>
              <p:cNvPr id="167" name="Group 166">
                <a:extLst>
                  <a:ext uri="{FF2B5EF4-FFF2-40B4-BE49-F238E27FC236}">
                    <a16:creationId xmlns:a16="http://schemas.microsoft.com/office/drawing/2014/main" id="{1B44ADC7-E533-4C89-90F2-4663E035D9A4}"/>
                  </a:ext>
                </a:extLst>
              </p:cNvPr>
              <p:cNvGrpSpPr/>
              <p:nvPr/>
            </p:nvGrpSpPr>
            <p:grpSpPr>
              <a:xfrm>
                <a:off x="4554533" y="3611185"/>
                <a:ext cx="1457271" cy="471343"/>
                <a:chOff x="9657014" y="8214948"/>
                <a:chExt cx="7671608" cy="748133"/>
              </a:xfrm>
            </p:grpSpPr>
            <p:sp>
              <p:nvSpPr>
                <p:cNvPr id="168" name="Rectangle 167">
                  <a:extLst>
                    <a:ext uri="{FF2B5EF4-FFF2-40B4-BE49-F238E27FC236}">
                      <a16:creationId xmlns:a16="http://schemas.microsoft.com/office/drawing/2014/main" id="{5EFF42A7-3821-4E7C-94FF-A8AB5A1CE920}"/>
                    </a:ext>
                  </a:extLst>
                </p:cNvPr>
                <p:cNvSpPr/>
                <p:nvPr/>
              </p:nvSpPr>
              <p:spPr>
                <a:xfrm>
                  <a:off x="9657014" y="8360482"/>
                  <a:ext cx="7671608" cy="602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panose="020B0604020202020204" pitchFamily="34" charset="0"/>
                      <a:cs typeface="Arial" panose="020B0604020202020204" pitchFamily="34" charset="0"/>
                    </a:rPr>
                    <a:t>Cost Volume</a:t>
                  </a:r>
                </a:p>
              </p:txBody>
            </p:sp>
            <p:sp>
              <p:nvSpPr>
                <p:cNvPr id="169" name="Left Brace 168">
                  <a:extLst>
                    <a:ext uri="{FF2B5EF4-FFF2-40B4-BE49-F238E27FC236}">
                      <a16:creationId xmlns:a16="http://schemas.microsoft.com/office/drawing/2014/main" id="{54099825-CFAC-4B12-8D5E-A4E1872240DB}"/>
                    </a:ext>
                  </a:extLst>
                </p:cNvPr>
                <p:cNvSpPr/>
                <p:nvPr/>
              </p:nvSpPr>
              <p:spPr>
                <a:xfrm rot="16200000">
                  <a:off x="13214227" y="6367779"/>
                  <a:ext cx="220598" cy="3914935"/>
                </a:xfrm>
                <a:prstGeom prst="leftBrace">
                  <a:avLst>
                    <a:gd name="adj1" fmla="val 133651"/>
                    <a:gd name="adj2" fmla="val 49821"/>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dirty="0">
                    <a:solidFill>
                      <a:schemeClr val="bg1"/>
                    </a:solidFill>
                  </a:endParaRPr>
                </a:p>
              </p:txBody>
            </p:sp>
          </p:grpSp>
        </p:grpSp>
        <p:grpSp>
          <p:nvGrpSpPr>
            <p:cNvPr id="170" name="Group 169">
              <a:extLst>
                <a:ext uri="{FF2B5EF4-FFF2-40B4-BE49-F238E27FC236}">
                  <a16:creationId xmlns:a16="http://schemas.microsoft.com/office/drawing/2014/main" id="{DA675881-2771-4743-B920-E30B23AADAB5}"/>
                </a:ext>
              </a:extLst>
            </p:cNvPr>
            <p:cNvGrpSpPr/>
            <p:nvPr/>
          </p:nvGrpSpPr>
          <p:grpSpPr>
            <a:xfrm>
              <a:off x="9532472" y="3610670"/>
              <a:ext cx="2579513" cy="482427"/>
              <a:chOff x="11177690" y="7907687"/>
              <a:chExt cx="3772315" cy="765727"/>
            </a:xfrm>
            <a:solidFill>
              <a:srgbClr val="002147"/>
            </a:solidFill>
          </p:grpSpPr>
          <p:sp>
            <p:nvSpPr>
              <p:cNvPr id="171" name="Rectangle 170">
                <a:extLst>
                  <a:ext uri="{FF2B5EF4-FFF2-40B4-BE49-F238E27FC236}">
                    <a16:creationId xmlns:a16="http://schemas.microsoft.com/office/drawing/2014/main" id="{264B4FF2-1845-456B-A8AD-952F2A5D3B6D}"/>
                  </a:ext>
                </a:extLst>
              </p:cNvPr>
              <p:cNvSpPr/>
              <p:nvPr/>
            </p:nvSpPr>
            <p:spPr>
              <a:xfrm>
                <a:off x="11689774" y="8070816"/>
                <a:ext cx="2994449" cy="60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panose="020B0604020202020204" pitchFamily="34" charset="0"/>
                    <a:cs typeface="Arial" panose="020B0604020202020204" pitchFamily="34" charset="0"/>
                  </a:rPr>
                  <a:t>Disparity Estimation</a:t>
                </a:r>
              </a:p>
            </p:txBody>
          </p:sp>
          <p:sp>
            <p:nvSpPr>
              <p:cNvPr id="172" name="Left Brace 171">
                <a:extLst>
                  <a:ext uri="{FF2B5EF4-FFF2-40B4-BE49-F238E27FC236}">
                    <a16:creationId xmlns:a16="http://schemas.microsoft.com/office/drawing/2014/main" id="{0BEC0D89-E258-4469-90A0-9CEA129BE46F}"/>
                  </a:ext>
                </a:extLst>
              </p:cNvPr>
              <p:cNvSpPr/>
              <p:nvPr/>
            </p:nvSpPr>
            <p:spPr>
              <a:xfrm rot="16200000">
                <a:off x="12937037" y="6148340"/>
                <a:ext cx="253621" cy="3772315"/>
              </a:xfrm>
              <a:prstGeom prst="leftBrace">
                <a:avLst>
                  <a:gd name="adj1" fmla="val 133651"/>
                  <a:gd name="adj2" fmla="val 49821"/>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dirty="0"/>
              </a:p>
            </p:txBody>
          </p:sp>
        </p:grpSp>
      </p:grpSp>
      <p:cxnSp>
        <p:nvCxnSpPr>
          <p:cNvPr id="188" name="Straight Connector 187">
            <a:extLst>
              <a:ext uri="{FF2B5EF4-FFF2-40B4-BE49-F238E27FC236}">
                <a16:creationId xmlns:a16="http://schemas.microsoft.com/office/drawing/2014/main" id="{36AA9E5A-2725-4514-9702-C0BFADF9E3A1}"/>
              </a:ext>
            </a:extLst>
          </p:cNvPr>
          <p:cNvCxnSpPr>
            <a:cxnSpLocks/>
          </p:cNvCxnSpPr>
          <p:nvPr/>
        </p:nvCxnSpPr>
        <p:spPr>
          <a:xfrm>
            <a:off x="3486162" y="3576654"/>
            <a:ext cx="718680" cy="4717"/>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4C42AFD-1AE7-4C45-B2AB-823CDB3BE0BD}"/>
              </a:ext>
            </a:extLst>
          </p:cNvPr>
          <p:cNvCxnSpPr>
            <a:cxnSpLocks/>
            <a:stCxn id="31" idx="2"/>
          </p:cNvCxnSpPr>
          <p:nvPr/>
        </p:nvCxnSpPr>
        <p:spPr>
          <a:xfrm>
            <a:off x="3487897" y="3231753"/>
            <a:ext cx="0" cy="350404"/>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858BE4C5-28A0-4327-BA4C-FFDF207FC2B9}"/>
              </a:ext>
            </a:extLst>
          </p:cNvPr>
          <p:cNvCxnSpPr>
            <a:cxnSpLocks/>
          </p:cNvCxnSpPr>
          <p:nvPr/>
        </p:nvCxnSpPr>
        <p:spPr>
          <a:xfrm flipV="1">
            <a:off x="4206622" y="3226742"/>
            <a:ext cx="3354" cy="354630"/>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TextBox 320">
            <a:extLst>
              <a:ext uri="{FF2B5EF4-FFF2-40B4-BE49-F238E27FC236}">
                <a16:creationId xmlns:a16="http://schemas.microsoft.com/office/drawing/2014/main" id="{C050F6E5-D3A6-4E51-A521-E2A09D29BC27}"/>
              </a:ext>
            </a:extLst>
          </p:cNvPr>
          <p:cNvSpPr txBox="1"/>
          <p:nvPr/>
        </p:nvSpPr>
        <p:spPr>
          <a:xfrm>
            <a:off x="243950" y="317440"/>
            <a:ext cx="11669757" cy="646331"/>
          </a:xfrm>
          <a:prstGeom prst="rect">
            <a:avLst/>
          </a:prstGeom>
          <a:noFill/>
        </p:spPr>
        <p:txBody>
          <a:bodyPr wrap="square" rtlCol="0">
            <a:spAutoFit/>
          </a:bodyPr>
          <a:lstStyle/>
          <a:p>
            <a:pPr algn="ctr"/>
            <a:r>
              <a:rPr lang="en-US" sz="3600" b="1" dirty="0">
                <a:solidFill>
                  <a:schemeClr val="bg1"/>
                </a:solidFill>
              </a:rPr>
              <a:t>Network Architecture</a:t>
            </a:r>
          </a:p>
        </p:txBody>
      </p:sp>
      <p:grpSp>
        <p:nvGrpSpPr>
          <p:cNvPr id="257" name="Group 256">
            <a:extLst>
              <a:ext uri="{FF2B5EF4-FFF2-40B4-BE49-F238E27FC236}">
                <a16:creationId xmlns:a16="http://schemas.microsoft.com/office/drawing/2014/main" id="{20542F43-8538-40A4-B301-9B70F4DD7C55}"/>
              </a:ext>
            </a:extLst>
          </p:cNvPr>
          <p:cNvGrpSpPr/>
          <p:nvPr/>
        </p:nvGrpSpPr>
        <p:grpSpPr>
          <a:xfrm>
            <a:off x="1401628" y="3078898"/>
            <a:ext cx="6457314" cy="3748627"/>
            <a:chOff x="1401628" y="3078898"/>
            <a:chExt cx="6457314" cy="3748627"/>
          </a:xfrm>
        </p:grpSpPr>
        <p:grpSp>
          <p:nvGrpSpPr>
            <p:cNvPr id="4" name="Group 3">
              <a:extLst>
                <a:ext uri="{FF2B5EF4-FFF2-40B4-BE49-F238E27FC236}">
                  <a16:creationId xmlns:a16="http://schemas.microsoft.com/office/drawing/2014/main" id="{002384D7-1AFE-4DD0-9CFE-B2A242AB9E25}"/>
                </a:ext>
              </a:extLst>
            </p:cNvPr>
            <p:cNvGrpSpPr/>
            <p:nvPr/>
          </p:nvGrpSpPr>
          <p:grpSpPr>
            <a:xfrm>
              <a:off x="1401628" y="3078898"/>
              <a:ext cx="6457314" cy="3291422"/>
              <a:chOff x="1401628" y="3078898"/>
              <a:chExt cx="6457314" cy="3291422"/>
            </a:xfrm>
          </p:grpSpPr>
          <p:cxnSp>
            <p:nvCxnSpPr>
              <p:cNvPr id="156" name="Straight Arrow Connector 155">
                <a:extLst>
                  <a:ext uri="{FF2B5EF4-FFF2-40B4-BE49-F238E27FC236}">
                    <a16:creationId xmlns:a16="http://schemas.microsoft.com/office/drawing/2014/main" id="{CB636DE4-FF12-4552-A81D-36D3F6113BF2}"/>
                  </a:ext>
                </a:extLst>
              </p:cNvPr>
              <p:cNvCxnSpPr>
                <a:cxnSpLocks/>
              </p:cNvCxnSpPr>
              <p:nvPr/>
            </p:nvCxnSpPr>
            <p:spPr>
              <a:xfrm flipV="1">
                <a:off x="7000481" y="3096942"/>
                <a:ext cx="0" cy="425792"/>
              </a:xfrm>
              <a:prstGeom prst="straightConnector1">
                <a:avLst/>
              </a:prstGeom>
              <a:ln w="19050">
                <a:solidFill>
                  <a:schemeClr val="accent1">
                    <a:lumMod val="20000"/>
                    <a:lumOff val="80000"/>
                  </a:schemeClr>
                </a:solidFill>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6DD76F7-7461-4781-9111-7198F23335C8}"/>
                  </a:ext>
                </a:extLst>
              </p:cNvPr>
              <p:cNvCxnSpPr>
                <a:cxnSpLocks/>
              </p:cNvCxnSpPr>
              <p:nvPr/>
            </p:nvCxnSpPr>
            <p:spPr>
              <a:xfrm>
                <a:off x="6216376" y="3522733"/>
                <a:ext cx="1642566" cy="0"/>
              </a:xfrm>
              <a:prstGeom prst="line">
                <a:avLst/>
              </a:prstGeom>
              <a:ln w="19050">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FB4510DB-32D2-41B6-84D7-6764AA896E96}"/>
                  </a:ext>
                </a:extLst>
              </p:cNvPr>
              <p:cNvCxnSpPr>
                <a:cxnSpLocks/>
              </p:cNvCxnSpPr>
              <p:nvPr/>
            </p:nvCxnSpPr>
            <p:spPr>
              <a:xfrm flipV="1">
                <a:off x="7858936" y="3122883"/>
                <a:ext cx="0" cy="425792"/>
              </a:xfrm>
              <a:prstGeom prst="straightConnector1">
                <a:avLst/>
              </a:prstGeom>
              <a:ln w="19050">
                <a:solidFill>
                  <a:schemeClr val="accent1">
                    <a:lumMod val="20000"/>
                    <a:lumOff val="80000"/>
                  </a:schemeClr>
                </a:solidFill>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33761CE-E1BE-4115-81A6-715E03BC30C7}"/>
                  </a:ext>
                </a:extLst>
              </p:cNvPr>
              <p:cNvCxnSpPr>
                <a:cxnSpLocks/>
              </p:cNvCxnSpPr>
              <p:nvPr/>
            </p:nvCxnSpPr>
            <p:spPr>
              <a:xfrm flipV="1">
                <a:off x="6209141" y="3078898"/>
                <a:ext cx="0" cy="425792"/>
              </a:xfrm>
              <a:prstGeom prst="straightConnector1">
                <a:avLst/>
              </a:prstGeom>
              <a:ln w="19050">
                <a:solidFill>
                  <a:schemeClr val="accent1">
                    <a:lumMod val="20000"/>
                    <a:lumOff val="80000"/>
                  </a:schemeClr>
                </a:solidFill>
                <a:prstDash val="lgDash"/>
                <a:tailEnd type="stealth"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E048D8B-D79B-4EDB-8CAB-5D00C20E3AF9}"/>
                  </a:ext>
                </a:extLst>
              </p:cNvPr>
              <p:cNvGrpSpPr/>
              <p:nvPr/>
            </p:nvGrpSpPr>
            <p:grpSpPr>
              <a:xfrm>
                <a:off x="1401628" y="3522736"/>
                <a:ext cx="5593687" cy="2847584"/>
                <a:chOff x="1401628" y="3522736"/>
                <a:chExt cx="5593687" cy="2847584"/>
              </a:xfrm>
            </p:grpSpPr>
            <p:grpSp>
              <p:nvGrpSpPr>
                <p:cNvPr id="2" name="Group 1">
                  <a:extLst>
                    <a:ext uri="{FF2B5EF4-FFF2-40B4-BE49-F238E27FC236}">
                      <a16:creationId xmlns:a16="http://schemas.microsoft.com/office/drawing/2014/main" id="{02171F0F-CCCF-4539-8CA4-D840B4C8CA84}"/>
                    </a:ext>
                  </a:extLst>
                </p:cNvPr>
                <p:cNvGrpSpPr/>
                <p:nvPr/>
              </p:nvGrpSpPr>
              <p:grpSpPr>
                <a:xfrm>
                  <a:off x="1401628" y="4147861"/>
                  <a:ext cx="4873916" cy="2222459"/>
                  <a:chOff x="1401628" y="4147861"/>
                  <a:chExt cx="4873916" cy="2222459"/>
                </a:xfrm>
              </p:grpSpPr>
              <p:grpSp>
                <p:nvGrpSpPr>
                  <p:cNvPr id="73" name="Group 72">
                    <a:extLst>
                      <a:ext uri="{FF2B5EF4-FFF2-40B4-BE49-F238E27FC236}">
                        <a16:creationId xmlns:a16="http://schemas.microsoft.com/office/drawing/2014/main" id="{97091390-BD98-4EC6-8CAA-FD1AF114B53F}"/>
                      </a:ext>
                    </a:extLst>
                  </p:cNvPr>
                  <p:cNvGrpSpPr/>
                  <p:nvPr/>
                </p:nvGrpSpPr>
                <p:grpSpPr>
                  <a:xfrm>
                    <a:off x="1694132" y="4194849"/>
                    <a:ext cx="691913" cy="1588214"/>
                    <a:chOff x="10780247" y="5605844"/>
                    <a:chExt cx="1446906" cy="3314700"/>
                  </a:xfrm>
                  <a:gradFill>
                    <a:gsLst>
                      <a:gs pos="1719">
                        <a:srgbClr val="F6F9D5"/>
                      </a:gs>
                      <a:gs pos="56000">
                        <a:srgbClr val="F5EAD9"/>
                      </a:gs>
                      <a:gs pos="100000">
                        <a:schemeClr val="accent2">
                          <a:lumMod val="20000"/>
                          <a:lumOff val="80000"/>
                        </a:schemeClr>
                      </a:gs>
                    </a:gsLst>
                    <a:lin ang="5400000" scaled="1"/>
                  </a:gradFill>
                </p:grpSpPr>
                <p:sp>
                  <p:nvSpPr>
                    <p:cNvPr id="74" name="Cube 73">
                      <a:extLst>
                        <a:ext uri="{FF2B5EF4-FFF2-40B4-BE49-F238E27FC236}">
                          <a16:creationId xmlns:a16="http://schemas.microsoft.com/office/drawing/2014/main" id="{B35EA759-9FDB-4080-A63C-523F029D46CB}"/>
                        </a:ext>
                      </a:extLst>
                    </p:cNvPr>
                    <p:cNvSpPr/>
                    <p:nvPr/>
                  </p:nvSpPr>
                  <p:spPr>
                    <a:xfrm>
                      <a:off x="10780247" y="5605844"/>
                      <a:ext cx="1446906" cy="3314700"/>
                    </a:xfrm>
                    <a:prstGeom prst="cube">
                      <a:avLst>
                        <a:gd name="adj" fmla="val 77421"/>
                      </a:avLst>
                    </a:prstGeom>
                    <a:grpFill/>
                    <a:ln>
                      <a:gradFill>
                        <a:gsLst>
                          <a:gs pos="0">
                            <a:schemeClr val="accent1">
                              <a:lumMod val="5000"/>
                              <a:lumOff val="95000"/>
                            </a:schemeClr>
                          </a:gs>
                          <a:gs pos="41000">
                            <a:srgbClr val="E0796E"/>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cxnSp>
                  <p:nvCxnSpPr>
                    <p:cNvPr id="75" name="Straight Connector 74">
                      <a:extLst>
                        <a:ext uri="{FF2B5EF4-FFF2-40B4-BE49-F238E27FC236}">
                          <a16:creationId xmlns:a16="http://schemas.microsoft.com/office/drawing/2014/main" id="{8B786990-507F-474E-9666-28E00596B38E}"/>
                        </a:ext>
                      </a:extLst>
                    </p:cNvPr>
                    <p:cNvCxnSpPr/>
                    <p:nvPr/>
                  </p:nvCxnSpPr>
                  <p:spPr>
                    <a:xfrm>
                      <a:off x="11282273" y="6565964"/>
                      <a:ext cx="0" cy="2163875"/>
                    </a:xfrm>
                    <a:prstGeom prst="line">
                      <a:avLst/>
                    </a:prstGeom>
                    <a:grpFill/>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05BE8A7-DDB1-4DA6-BFAB-21862312B244}"/>
                        </a:ext>
                      </a:extLst>
                    </p:cNvPr>
                    <p:cNvCxnSpPr/>
                    <p:nvPr/>
                  </p:nvCxnSpPr>
                  <p:spPr>
                    <a:xfrm>
                      <a:off x="11480393" y="6398324"/>
                      <a:ext cx="0" cy="2163875"/>
                    </a:xfrm>
                    <a:prstGeom prst="line">
                      <a:avLst/>
                    </a:prstGeom>
                    <a:grpFill/>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6E5A045-3F41-4080-A502-95C251617DC0}"/>
                        </a:ext>
                      </a:extLst>
                    </p:cNvPr>
                    <p:cNvCxnSpPr/>
                    <p:nvPr/>
                  </p:nvCxnSpPr>
                  <p:spPr>
                    <a:xfrm>
                      <a:off x="11670893" y="6169724"/>
                      <a:ext cx="0" cy="2163875"/>
                    </a:xfrm>
                    <a:prstGeom prst="line">
                      <a:avLst/>
                    </a:prstGeom>
                    <a:grpFill/>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4B40111-553B-41FB-944D-25A3870BDAB1}"/>
                        </a:ext>
                      </a:extLst>
                    </p:cNvPr>
                    <p:cNvCxnSpPr/>
                    <p:nvPr/>
                  </p:nvCxnSpPr>
                  <p:spPr>
                    <a:xfrm>
                      <a:off x="11846153" y="6009704"/>
                      <a:ext cx="0" cy="2163875"/>
                    </a:xfrm>
                    <a:prstGeom prst="line">
                      <a:avLst/>
                    </a:prstGeom>
                    <a:grpFill/>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00F3DB7-E1BE-465C-93B9-5747E4C8A193}"/>
                        </a:ext>
                      </a:extLst>
                    </p:cNvPr>
                    <p:cNvCxnSpPr/>
                    <p:nvPr/>
                  </p:nvCxnSpPr>
                  <p:spPr>
                    <a:xfrm>
                      <a:off x="12036653" y="5849684"/>
                      <a:ext cx="0" cy="2163875"/>
                    </a:xfrm>
                    <a:prstGeom prst="line">
                      <a:avLst/>
                    </a:prstGeom>
                    <a:grpFill/>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0747811-9D06-46DB-89ED-4C5BB29440F3}"/>
                        </a:ext>
                      </a:extLst>
                    </p:cNvPr>
                    <p:cNvCxnSpPr>
                      <a:cxnSpLocks/>
                    </p:cNvCxnSpPr>
                    <p:nvPr/>
                  </p:nvCxnSpPr>
                  <p:spPr>
                    <a:xfrm flipV="1">
                      <a:off x="11122253" y="6017119"/>
                      <a:ext cx="1104900" cy="1021285"/>
                    </a:xfrm>
                    <a:prstGeom prst="line">
                      <a:avLst/>
                    </a:prstGeom>
                    <a:grpFill/>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F2FD18-86AD-4E8A-BDAC-9E1FEECE0267}"/>
                        </a:ext>
                      </a:extLst>
                    </p:cNvPr>
                    <p:cNvCxnSpPr>
                      <a:cxnSpLocks/>
                    </p:cNvCxnSpPr>
                    <p:nvPr/>
                  </p:nvCxnSpPr>
                  <p:spPr>
                    <a:xfrm flipV="1">
                      <a:off x="11114633" y="6337159"/>
                      <a:ext cx="1104900" cy="1021285"/>
                    </a:xfrm>
                    <a:prstGeom prst="line">
                      <a:avLst/>
                    </a:prstGeom>
                    <a:grpFill/>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A37FA7B-8814-42D2-8353-0F84AB970214}"/>
                        </a:ext>
                      </a:extLst>
                    </p:cNvPr>
                    <p:cNvCxnSpPr>
                      <a:cxnSpLocks/>
                    </p:cNvCxnSpPr>
                    <p:nvPr/>
                  </p:nvCxnSpPr>
                  <p:spPr>
                    <a:xfrm flipV="1">
                      <a:off x="11122253" y="6649579"/>
                      <a:ext cx="1104900" cy="1021285"/>
                    </a:xfrm>
                    <a:prstGeom prst="line">
                      <a:avLst/>
                    </a:prstGeom>
                    <a:grpFill/>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353B69A-CBFE-4A7B-909C-19984F1C3A0A}"/>
                        </a:ext>
                      </a:extLst>
                    </p:cNvPr>
                    <p:cNvCxnSpPr>
                      <a:cxnSpLocks/>
                    </p:cNvCxnSpPr>
                    <p:nvPr/>
                  </p:nvCxnSpPr>
                  <p:spPr>
                    <a:xfrm flipV="1">
                      <a:off x="11122253" y="6954379"/>
                      <a:ext cx="1104900" cy="1021285"/>
                    </a:xfrm>
                    <a:prstGeom prst="line">
                      <a:avLst/>
                    </a:prstGeom>
                    <a:grpFill/>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AF77737-60B1-4C19-97B2-B128452EFC30}"/>
                        </a:ext>
                      </a:extLst>
                    </p:cNvPr>
                    <p:cNvCxnSpPr>
                      <a:cxnSpLocks/>
                    </p:cNvCxnSpPr>
                    <p:nvPr/>
                  </p:nvCxnSpPr>
                  <p:spPr>
                    <a:xfrm flipV="1">
                      <a:off x="11114633" y="7243939"/>
                      <a:ext cx="1104900" cy="1021285"/>
                    </a:xfrm>
                    <a:prstGeom prst="line">
                      <a:avLst/>
                    </a:prstGeom>
                    <a:grpFill/>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CB0C01-4179-4A82-8D85-F2DDC1444F69}"/>
                        </a:ext>
                      </a:extLst>
                    </p:cNvPr>
                    <p:cNvCxnSpPr>
                      <a:cxnSpLocks/>
                    </p:cNvCxnSpPr>
                    <p:nvPr/>
                  </p:nvCxnSpPr>
                  <p:spPr>
                    <a:xfrm flipV="1">
                      <a:off x="11114633" y="7548739"/>
                      <a:ext cx="1104900" cy="1021285"/>
                    </a:xfrm>
                    <a:prstGeom prst="line">
                      <a:avLst/>
                    </a:prstGeom>
                    <a:grpFill/>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A135DD9-BD24-4A5E-B080-2829DA9DDBBC}"/>
                        </a:ext>
                      </a:extLst>
                    </p:cNvPr>
                    <p:cNvCxnSpPr>
                      <a:cxnSpLocks/>
                    </p:cNvCxnSpPr>
                    <p:nvPr/>
                  </p:nvCxnSpPr>
                  <p:spPr>
                    <a:xfrm flipV="1">
                      <a:off x="11198023" y="6687271"/>
                      <a:ext cx="0" cy="2132390"/>
                    </a:xfrm>
                    <a:prstGeom prst="straightConnector1">
                      <a:avLst/>
                    </a:prstGeom>
                    <a:grpFill/>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CE7C6E-5829-4981-AB9C-67597DEE8428}"/>
                        </a:ext>
                      </a:extLst>
                    </p:cNvPr>
                    <p:cNvCxnSpPr>
                      <a:cxnSpLocks/>
                    </p:cNvCxnSpPr>
                    <p:nvPr/>
                  </p:nvCxnSpPr>
                  <p:spPr>
                    <a:xfrm flipV="1">
                      <a:off x="11388523" y="6481531"/>
                      <a:ext cx="0" cy="2132390"/>
                    </a:xfrm>
                    <a:prstGeom prst="straightConnector1">
                      <a:avLst/>
                    </a:prstGeom>
                    <a:grpFill/>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20C3025-3E1D-47BB-99DC-37AE1041DDF7}"/>
                        </a:ext>
                      </a:extLst>
                    </p:cNvPr>
                    <p:cNvCxnSpPr>
                      <a:cxnSpLocks/>
                    </p:cNvCxnSpPr>
                    <p:nvPr/>
                  </p:nvCxnSpPr>
                  <p:spPr>
                    <a:xfrm flipV="1">
                      <a:off x="11579023" y="6321511"/>
                      <a:ext cx="0" cy="2132390"/>
                    </a:xfrm>
                    <a:prstGeom prst="straightConnector1">
                      <a:avLst/>
                    </a:prstGeom>
                    <a:grpFill/>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70A9DF4-F3B2-4E76-ACFD-DB1C84614C90}"/>
                        </a:ext>
                      </a:extLst>
                    </p:cNvPr>
                    <p:cNvCxnSpPr>
                      <a:cxnSpLocks/>
                    </p:cNvCxnSpPr>
                    <p:nvPr/>
                  </p:nvCxnSpPr>
                  <p:spPr>
                    <a:xfrm flipV="1">
                      <a:off x="11769523" y="6115771"/>
                      <a:ext cx="0" cy="2132390"/>
                    </a:xfrm>
                    <a:prstGeom prst="straightConnector1">
                      <a:avLst/>
                    </a:prstGeom>
                    <a:grpFill/>
                    <a:ln w="12700">
                      <a:gradFill>
                        <a:gsLst>
                          <a:gs pos="100000">
                            <a:srgbClr val="FF0000"/>
                          </a:gs>
                          <a:gs pos="0">
                            <a:srgbClr val="E0796E"/>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7FC26E0-2F43-4030-A4A0-6609258306DE}"/>
                        </a:ext>
                      </a:extLst>
                    </p:cNvPr>
                    <p:cNvCxnSpPr>
                      <a:cxnSpLocks/>
                    </p:cNvCxnSpPr>
                    <p:nvPr/>
                  </p:nvCxnSpPr>
                  <p:spPr>
                    <a:xfrm flipV="1">
                      <a:off x="11944783" y="5955751"/>
                      <a:ext cx="0" cy="2132390"/>
                    </a:xfrm>
                    <a:prstGeom prst="straightConnector1">
                      <a:avLst/>
                    </a:prstGeom>
                    <a:grpFill/>
                    <a:ln w="12700">
                      <a:gradFill>
                        <a:gsLst>
                          <a:gs pos="0">
                            <a:srgbClr val="E0796E"/>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CFD81D-58D4-48BB-8B34-DDE4EC78D485}"/>
                        </a:ext>
                      </a:extLst>
                    </p:cNvPr>
                    <p:cNvCxnSpPr>
                      <a:cxnSpLocks/>
                    </p:cNvCxnSpPr>
                    <p:nvPr/>
                  </p:nvCxnSpPr>
                  <p:spPr>
                    <a:xfrm flipV="1">
                      <a:off x="12135283" y="5772871"/>
                      <a:ext cx="0" cy="2132390"/>
                    </a:xfrm>
                    <a:prstGeom prst="straightConnector1">
                      <a:avLst/>
                    </a:prstGeom>
                    <a:grpFill/>
                    <a:ln w="12700">
                      <a:gradFill>
                        <a:gsLst>
                          <a:gs pos="0">
                            <a:srgbClr val="E0796E"/>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443CF296-3A04-4D42-BF9E-66E1317D4912}"/>
                      </a:ext>
                    </a:extLst>
                  </p:cNvPr>
                  <p:cNvGrpSpPr/>
                  <p:nvPr/>
                </p:nvGrpSpPr>
                <p:grpSpPr>
                  <a:xfrm>
                    <a:off x="4027366" y="4195831"/>
                    <a:ext cx="691913" cy="1588214"/>
                    <a:chOff x="12741869" y="5142832"/>
                    <a:chExt cx="882072" cy="2087412"/>
                  </a:xfrm>
                </p:grpSpPr>
                <p:sp>
                  <p:nvSpPr>
                    <p:cNvPr id="93" name="Cube 92">
                      <a:extLst>
                        <a:ext uri="{FF2B5EF4-FFF2-40B4-BE49-F238E27FC236}">
                          <a16:creationId xmlns:a16="http://schemas.microsoft.com/office/drawing/2014/main" id="{53389753-23E7-4C2B-8166-EEC474CCDBB2}"/>
                        </a:ext>
                      </a:extLst>
                    </p:cNvPr>
                    <p:cNvSpPr/>
                    <p:nvPr/>
                  </p:nvSpPr>
                  <p:spPr>
                    <a:xfrm>
                      <a:off x="12741869" y="5142832"/>
                      <a:ext cx="882072" cy="2087412"/>
                    </a:xfrm>
                    <a:prstGeom prst="cube">
                      <a:avLst>
                        <a:gd name="adj" fmla="val 77421"/>
                      </a:avLst>
                    </a:prstGeom>
                    <a:gradFill>
                      <a:gsLst>
                        <a:gs pos="0">
                          <a:srgbClr val="F6F9D5"/>
                        </a:gs>
                        <a:gs pos="41000">
                          <a:srgbClr val="F5EAD9"/>
                        </a:gs>
                      </a:gsLst>
                      <a:lin ang="5400000" scaled="0"/>
                    </a:gradFill>
                    <a:ln>
                      <a:gradFill>
                        <a:gsLst>
                          <a:gs pos="0">
                            <a:schemeClr val="accent1">
                              <a:lumMod val="5000"/>
                              <a:lumOff val="95000"/>
                            </a:schemeClr>
                          </a:gs>
                          <a:gs pos="41000">
                            <a:srgbClr val="E0796E"/>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94" name="Straight Connector 93">
                      <a:extLst>
                        <a:ext uri="{FF2B5EF4-FFF2-40B4-BE49-F238E27FC236}">
                          <a16:creationId xmlns:a16="http://schemas.microsoft.com/office/drawing/2014/main" id="{0528F11A-7DFE-419A-AFF5-1D15B59E57F6}"/>
                        </a:ext>
                      </a:extLst>
                    </p:cNvPr>
                    <p:cNvCxnSpPr/>
                    <p:nvPr/>
                  </p:nvCxnSpPr>
                  <p:spPr>
                    <a:xfrm>
                      <a:off x="13047917" y="5747462"/>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0574BAE-8EBF-4BBF-852E-2F487762C8C7}"/>
                        </a:ext>
                      </a:extLst>
                    </p:cNvPr>
                    <p:cNvCxnSpPr/>
                    <p:nvPr/>
                  </p:nvCxnSpPr>
                  <p:spPr>
                    <a:xfrm>
                      <a:off x="13168696" y="5641891"/>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0BC97A5-F1EC-45D8-A140-380B113B3297}"/>
                        </a:ext>
                      </a:extLst>
                    </p:cNvPr>
                    <p:cNvCxnSpPr/>
                    <p:nvPr/>
                  </p:nvCxnSpPr>
                  <p:spPr>
                    <a:xfrm>
                      <a:off x="13284830" y="5497932"/>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552384A-BD0A-4F98-8755-76FC58185C9D}"/>
                        </a:ext>
                      </a:extLst>
                    </p:cNvPr>
                    <p:cNvCxnSpPr/>
                    <p:nvPr/>
                  </p:nvCxnSpPr>
                  <p:spPr>
                    <a:xfrm>
                      <a:off x="13391673" y="5397160"/>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DC76B08-59BB-490B-8D52-7D75E7E8A5F0}"/>
                        </a:ext>
                      </a:extLst>
                    </p:cNvPr>
                    <p:cNvCxnSpPr/>
                    <p:nvPr/>
                  </p:nvCxnSpPr>
                  <p:spPr>
                    <a:xfrm>
                      <a:off x="13507807" y="5296389"/>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B730E6C-E036-4C3B-81C6-794D4854C510}"/>
                        </a:ext>
                      </a:extLst>
                    </p:cNvPr>
                    <p:cNvCxnSpPr>
                      <a:cxnSpLocks/>
                    </p:cNvCxnSpPr>
                    <p:nvPr/>
                  </p:nvCxnSpPr>
                  <p:spPr>
                    <a:xfrm flipV="1">
                      <a:off x="12950365" y="5401830"/>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2A6AEE3-40EF-4D6C-92AB-97683E37F797}"/>
                        </a:ext>
                      </a:extLst>
                    </p:cNvPr>
                    <p:cNvCxnSpPr>
                      <a:cxnSpLocks/>
                    </p:cNvCxnSpPr>
                    <p:nvPr/>
                  </p:nvCxnSpPr>
                  <p:spPr>
                    <a:xfrm flipV="1">
                      <a:off x="12945719" y="5603373"/>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2C33AE-D2F3-4A3D-9725-41942991D6C2}"/>
                        </a:ext>
                      </a:extLst>
                    </p:cNvPr>
                    <p:cNvCxnSpPr>
                      <a:cxnSpLocks/>
                    </p:cNvCxnSpPr>
                    <p:nvPr/>
                  </p:nvCxnSpPr>
                  <p:spPr>
                    <a:xfrm flipV="1">
                      <a:off x="12950365" y="5800118"/>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A423E89-F21E-490F-A014-C8098DCCB36B}"/>
                        </a:ext>
                      </a:extLst>
                    </p:cNvPr>
                    <p:cNvCxnSpPr>
                      <a:cxnSpLocks/>
                    </p:cNvCxnSpPr>
                    <p:nvPr/>
                  </p:nvCxnSpPr>
                  <p:spPr>
                    <a:xfrm flipV="1">
                      <a:off x="12950365" y="5992064"/>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2743DC2-0C91-49A7-B88A-877167A97A83}"/>
                        </a:ext>
                      </a:extLst>
                    </p:cNvPr>
                    <p:cNvCxnSpPr>
                      <a:cxnSpLocks/>
                    </p:cNvCxnSpPr>
                    <p:nvPr/>
                  </p:nvCxnSpPr>
                  <p:spPr>
                    <a:xfrm flipV="1">
                      <a:off x="12945719" y="6174412"/>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238EE60-A9D3-4ED6-9845-42EF8FE15FD9}"/>
                        </a:ext>
                      </a:extLst>
                    </p:cNvPr>
                    <p:cNvCxnSpPr>
                      <a:cxnSpLocks/>
                    </p:cNvCxnSpPr>
                    <p:nvPr/>
                  </p:nvCxnSpPr>
                  <p:spPr>
                    <a:xfrm flipV="1">
                      <a:off x="12945719" y="6366358"/>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0A6DA46-7EED-4015-BBEC-17DE8AF94D92}"/>
                        </a:ext>
                      </a:extLst>
                    </p:cNvPr>
                    <p:cNvCxnSpPr>
                      <a:cxnSpLocks/>
                    </p:cNvCxnSpPr>
                    <p:nvPr/>
                  </p:nvCxnSpPr>
                  <p:spPr>
                    <a:xfrm>
                      <a:off x="12999482" y="5800118"/>
                      <a:ext cx="0" cy="1374382"/>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E0E491D-E0DC-4146-BD84-323B7D2DC9F7}"/>
                        </a:ext>
                      </a:extLst>
                    </p:cNvPr>
                    <p:cNvCxnSpPr>
                      <a:cxnSpLocks/>
                    </p:cNvCxnSpPr>
                    <p:nvPr/>
                  </p:nvCxnSpPr>
                  <p:spPr>
                    <a:xfrm>
                      <a:off x="13106325" y="5675353"/>
                      <a:ext cx="0" cy="1374382"/>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095FF6A-9973-436C-9AA4-4A6CE31585C1}"/>
                        </a:ext>
                      </a:extLst>
                    </p:cNvPr>
                    <p:cNvCxnSpPr>
                      <a:cxnSpLocks/>
                    </p:cNvCxnSpPr>
                    <p:nvPr/>
                  </p:nvCxnSpPr>
                  <p:spPr>
                    <a:xfrm>
                      <a:off x="13236395" y="5540991"/>
                      <a:ext cx="0" cy="1374382"/>
                    </a:xfrm>
                    <a:prstGeom prst="straightConnector1">
                      <a:avLst/>
                    </a:prstGeom>
                    <a:ln w="12700">
                      <a:gradFill>
                        <a:gsLst>
                          <a:gs pos="0">
                            <a:srgbClr val="E0796E"/>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14B82E29-1961-4E1A-B8FA-BEA1B5152DBF}"/>
                        </a:ext>
                      </a:extLst>
                    </p:cNvPr>
                    <p:cNvCxnSpPr>
                      <a:cxnSpLocks/>
                    </p:cNvCxnSpPr>
                    <p:nvPr/>
                  </p:nvCxnSpPr>
                  <p:spPr>
                    <a:xfrm>
                      <a:off x="13343238" y="5421024"/>
                      <a:ext cx="0" cy="1374382"/>
                    </a:xfrm>
                    <a:prstGeom prst="straightConnector1">
                      <a:avLst/>
                    </a:prstGeom>
                    <a:ln w="12700">
                      <a:gradFill>
                        <a:gsLst>
                          <a:gs pos="0">
                            <a:srgbClr val="E0796E"/>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07E3886-62C5-4579-AFE2-27C37C9C8108}"/>
                        </a:ext>
                      </a:extLst>
                    </p:cNvPr>
                    <p:cNvCxnSpPr>
                      <a:cxnSpLocks/>
                    </p:cNvCxnSpPr>
                    <p:nvPr/>
                  </p:nvCxnSpPr>
                  <p:spPr>
                    <a:xfrm>
                      <a:off x="13450081" y="5325051"/>
                      <a:ext cx="0" cy="1374382"/>
                    </a:xfrm>
                    <a:prstGeom prst="straightConnector1">
                      <a:avLst/>
                    </a:prstGeom>
                    <a:ln w="12700">
                      <a:solidFill>
                        <a:srgbClr val="E0796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D44A6FE-0C90-40F9-B32F-F50DC8629B76}"/>
                        </a:ext>
                      </a:extLst>
                    </p:cNvPr>
                    <p:cNvCxnSpPr>
                      <a:cxnSpLocks/>
                    </p:cNvCxnSpPr>
                    <p:nvPr/>
                  </p:nvCxnSpPr>
                  <p:spPr>
                    <a:xfrm>
                      <a:off x="13556924" y="5209884"/>
                      <a:ext cx="0" cy="1374382"/>
                    </a:xfrm>
                    <a:prstGeom prst="straightConnector1">
                      <a:avLst/>
                    </a:prstGeom>
                    <a:ln w="12700">
                      <a:solidFill>
                        <a:srgbClr val="E0796E"/>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E4D298D-6601-4BA3-B18B-1EE118F117E7}"/>
                      </a:ext>
                    </a:extLst>
                  </p:cNvPr>
                  <p:cNvGrpSpPr/>
                  <p:nvPr/>
                </p:nvGrpSpPr>
                <p:grpSpPr>
                  <a:xfrm>
                    <a:off x="2816834" y="4199377"/>
                    <a:ext cx="702844" cy="1588214"/>
                    <a:chOff x="11419290" y="5154960"/>
                    <a:chExt cx="896008" cy="2087412"/>
                  </a:xfrm>
                </p:grpSpPr>
                <p:sp>
                  <p:nvSpPr>
                    <p:cNvPr id="112" name="Cube 111">
                      <a:extLst>
                        <a:ext uri="{FF2B5EF4-FFF2-40B4-BE49-F238E27FC236}">
                          <a16:creationId xmlns:a16="http://schemas.microsoft.com/office/drawing/2014/main" id="{53D0F3FB-C45E-45CF-A9DE-596303A9E8E0}"/>
                        </a:ext>
                      </a:extLst>
                    </p:cNvPr>
                    <p:cNvSpPr/>
                    <p:nvPr/>
                  </p:nvSpPr>
                  <p:spPr>
                    <a:xfrm>
                      <a:off x="11419290" y="5154960"/>
                      <a:ext cx="882072" cy="2087412"/>
                    </a:xfrm>
                    <a:prstGeom prst="cube">
                      <a:avLst>
                        <a:gd name="adj" fmla="val 77421"/>
                      </a:avLst>
                    </a:prstGeom>
                    <a:gradFill>
                      <a:gsLst>
                        <a:gs pos="0">
                          <a:srgbClr val="F6F9D5"/>
                        </a:gs>
                        <a:gs pos="97708">
                          <a:srgbClr val="F5EAD9"/>
                        </a:gs>
                        <a:gs pos="41000">
                          <a:srgbClr val="F5EAD9"/>
                        </a:gs>
                      </a:gsLst>
                      <a:lin ang="5400000" scaled="0"/>
                    </a:gradFill>
                    <a:ln>
                      <a:gradFill>
                        <a:gsLst>
                          <a:gs pos="0">
                            <a:schemeClr val="accent1">
                              <a:lumMod val="5000"/>
                              <a:lumOff val="95000"/>
                            </a:schemeClr>
                          </a:gs>
                          <a:gs pos="41000">
                            <a:srgbClr val="E0796E"/>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cxnSp>
                  <p:nvCxnSpPr>
                    <p:cNvPr id="113" name="Straight Connector 112">
                      <a:extLst>
                        <a:ext uri="{FF2B5EF4-FFF2-40B4-BE49-F238E27FC236}">
                          <a16:creationId xmlns:a16="http://schemas.microsoft.com/office/drawing/2014/main" id="{65A2B4FD-7B67-4B13-9EC6-F2FF0A83BCF9}"/>
                        </a:ext>
                      </a:extLst>
                    </p:cNvPr>
                    <p:cNvCxnSpPr/>
                    <p:nvPr/>
                  </p:nvCxnSpPr>
                  <p:spPr>
                    <a:xfrm>
                      <a:off x="11725338" y="5759589"/>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F6BFBE7-CF17-46F9-AC52-2AEF043AA5B7}"/>
                        </a:ext>
                      </a:extLst>
                    </p:cNvPr>
                    <p:cNvCxnSpPr/>
                    <p:nvPr/>
                  </p:nvCxnSpPr>
                  <p:spPr>
                    <a:xfrm>
                      <a:off x="11846117" y="5654019"/>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814ECB0-BA76-4A8D-98FD-90A9EFCA2285}"/>
                        </a:ext>
                      </a:extLst>
                    </p:cNvPr>
                    <p:cNvCxnSpPr/>
                    <p:nvPr/>
                  </p:nvCxnSpPr>
                  <p:spPr>
                    <a:xfrm>
                      <a:off x="11962251" y="5510059"/>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1849781-27EA-4E3F-9793-BE24D5D28653}"/>
                        </a:ext>
                      </a:extLst>
                    </p:cNvPr>
                    <p:cNvCxnSpPr/>
                    <p:nvPr/>
                  </p:nvCxnSpPr>
                  <p:spPr>
                    <a:xfrm>
                      <a:off x="12069094" y="5409288"/>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5605586-B3EE-4E85-B769-B215E27A4822}"/>
                        </a:ext>
                      </a:extLst>
                    </p:cNvPr>
                    <p:cNvCxnSpPr/>
                    <p:nvPr/>
                  </p:nvCxnSpPr>
                  <p:spPr>
                    <a:xfrm>
                      <a:off x="12176722" y="5292233"/>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C2FE49C-35FA-4289-8FAD-BAD131C13842}"/>
                        </a:ext>
                      </a:extLst>
                    </p:cNvPr>
                    <p:cNvCxnSpPr>
                      <a:cxnSpLocks/>
                    </p:cNvCxnSpPr>
                    <p:nvPr/>
                  </p:nvCxnSpPr>
                  <p:spPr>
                    <a:xfrm flipV="1">
                      <a:off x="11627785" y="5413957"/>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E1FA92C-D4A1-4A74-BAF9-ABF83194D2DF}"/>
                        </a:ext>
                      </a:extLst>
                    </p:cNvPr>
                    <p:cNvCxnSpPr>
                      <a:cxnSpLocks/>
                    </p:cNvCxnSpPr>
                    <p:nvPr/>
                  </p:nvCxnSpPr>
                  <p:spPr>
                    <a:xfrm flipV="1">
                      <a:off x="11623140" y="5615501"/>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661C026-147D-42FF-B07F-8B85A35472DF}"/>
                        </a:ext>
                      </a:extLst>
                    </p:cNvPr>
                    <p:cNvCxnSpPr>
                      <a:cxnSpLocks/>
                    </p:cNvCxnSpPr>
                    <p:nvPr/>
                  </p:nvCxnSpPr>
                  <p:spPr>
                    <a:xfrm flipV="1">
                      <a:off x="11627785" y="5812245"/>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56FDBB7-CEE3-4DAA-B903-357D9703B257}"/>
                        </a:ext>
                      </a:extLst>
                    </p:cNvPr>
                    <p:cNvCxnSpPr>
                      <a:cxnSpLocks/>
                    </p:cNvCxnSpPr>
                    <p:nvPr/>
                  </p:nvCxnSpPr>
                  <p:spPr>
                    <a:xfrm flipV="1">
                      <a:off x="11627785" y="6004191"/>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5C040EC-DD32-445C-BE10-0D99B4E99C50}"/>
                        </a:ext>
                      </a:extLst>
                    </p:cNvPr>
                    <p:cNvCxnSpPr>
                      <a:cxnSpLocks/>
                    </p:cNvCxnSpPr>
                    <p:nvPr/>
                  </p:nvCxnSpPr>
                  <p:spPr>
                    <a:xfrm flipV="1">
                      <a:off x="11623140" y="6186540"/>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C1B24CE-5441-46C8-B4FE-4F0AA861775E}"/>
                        </a:ext>
                      </a:extLst>
                    </p:cNvPr>
                    <p:cNvCxnSpPr>
                      <a:cxnSpLocks/>
                    </p:cNvCxnSpPr>
                    <p:nvPr/>
                  </p:nvCxnSpPr>
                  <p:spPr>
                    <a:xfrm flipV="1">
                      <a:off x="11623140" y="6378486"/>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B013581-C2FB-4DBC-BDD0-9B34F141548B}"/>
                        </a:ext>
                      </a:extLst>
                    </p:cNvPr>
                    <p:cNvCxnSpPr>
                      <a:cxnSpLocks/>
                    </p:cNvCxnSpPr>
                    <p:nvPr/>
                  </p:nvCxnSpPr>
                  <p:spPr>
                    <a:xfrm flipV="1">
                      <a:off x="11617333" y="5294750"/>
                      <a:ext cx="667816" cy="666317"/>
                    </a:xfrm>
                    <a:prstGeom prst="straightConnector1">
                      <a:avLst/>
                    </a:prstGeom>
                    <a:ln w="12700">
                      <a:gradFill>
                        <a:gsLst>
                          <a:gs pos="0">
                            <a:srgbClr val="FF0000"/>
                          </a:gs>
                          <a:gs pos="100000">
                            <a:srgbClr val="E0796E"/>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0666935-45FF-4592-BADF-26D9B25BBD65}"/>
                        </a:ext>
                      </a:extLst>
                    </p:cNvPr>
                    <p:cNvCxnSpPr>
                      <a:cxnSpLocks/>
                    </p:cNvCxnSpPr>
                    <p:nvPr/>
                  </p:nvCxnSpPr>
                  <p:spPr>
                    <a:xfrm flipV="1">
                      <a:off x="11608043" y="5514858"/>
                      <a:ext cx="693319" cy="666948"/>
                    </a:xfrm>
                    <a:prstGeom prst="straightConnector1">
                      <a:avLst/>
                    </a:prstGeom>
                    <a:ln w="12700">
                      <a:gradFill>
                        <a:gsLst>
                          <a:gs pos="0">
                            <a:srgbClr val="FF0000"/>
                          </a:gs>
                          <a:gs pos="100000">
                            <a:srgbClr val="E0796E"/>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A1CDE28-86E0-4C0E-BCFD-1C602D1C6A4C}"/>
                        </a:ext>
                      </a:extLst>
                    </p:cNvPr>
                    <p:cNvCxnSpPr>
                      <a:cxnSpLocks/>
                    </p:cNvCxnSpPr>
                    <p:nvPr/>
                  </p:nvCxnSpPr>
                  <p:spPr>
                    <a:xfrm flipV="1">
                      <a:off x="11617333" y="5725982"/>
                      <a:ext cx="673438" cy="642972"/>
                    </a:xfrm>
                    <a:prstGeom prst="straightConnector1">
                      <a:avLst/>
                    </a:prstGeom>
                    <a:ln w="12700">
                      <a:gradFill>
                        <a:gsLst>
                          <a:gs pos="0">
                            <a:srgbClr val="FF0000"/>
                          </a:gs>
                          <a:gs pos="100000">
                            <a:srgbClr val="E0796E"/>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13148DC-F39B-4911-9C40-6DF2206DA0B6}"/>
                        </a:ext>
                      </a:extLst>
                    </p:cNvPr>
                    <p:cNvCxnSpPr>
                      <a:cxnSpLocks/>
                    </p:cNvCxnSpPr>
                    <p:nvPr/>
                  </p:nvCxnSpPr>
                  <p:spPr>
                    <a:xfrm flipV="1">
                      <a:off x="11621979" y="5889153"/>
                      <a:ext cx="693319" cy="666948"/>
                    </a:xfrm>
                    <a:prstGeom prst="straightConnector1">
                      <a:avLst/>
                    </a:prstGeom>
                    <a:ln w="12700">
                      <a:gradFill>
                        <a:gsLst>
                          <a:gs pos="0">
                            <a:srgbClr val="FF0000"/>
                          </a:gs>
                          <a:gs pos="100000">
                            <a:srgbClr val="E0796E"/>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EDCF6BD-5EE8-44B6-8B0A-A560036C3D83}"/>
                        </a:ext>
                      </a:extLst>
                    </p:cNvPr>
                    <p:cNvCxnSpPr>
                      <a:cxnSpLocks/>
                    </p:cNvCxnSpPr>
                    <p:nvPr/>
                  </p:nvCxnSpPr>
                  <p:spPr>
                    <a:xfrm flipV="1">
                      <a:off x="11631270" y="6100277"/>
                      <a:ext cx="673438" cy="642972"/>
                    </a:xfrm>
                    <a:prstGeom prst="straightConnector1">
                      <a:avLst/>
                    </a:prstGeom>
                    <a:ln w="12700">
                      <a:gradFill>
                        <a:gsLst>
                          <a:gs pos="0">
                            <a:srgbClr val="FF0000"/>
                          </a:gs>
                          <a:gs pos="100000">
                            <a:srgbClr val="E0796E"/>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724158E-ACCC-4EB9-BCA0-99A4F198F810}"/>
                        </a:ext>
                      </a:extLst>
                    </p:cNvPr>
                    <p:cNvCxnSpPr>
                      <a:cxnSpLocks/>
                    </p:cNvCxnSpPr>
                    <p:nvPr/>
                  </p:nvCxnSpPr>
                  <p:spPr>
                    <a:xfrm flipV="1">
                      <a:off x="11612688" y="6282642"/>
                      <a:ext cx="693319" cy="666948"/>
                    </a:xfrm>
                    <a:prstGeom prst="straightConnector1">
                      <a:avLst/>
                    </a:prstGeom>
                    <a:ln w="12700">
                      <a:gradFill>
                        <a:gsLst>
                          <a:gs pos="0">
                            <a:srgbClr val="FF0000"/>
                          </a:gs>
                          <a:gs pos="100000">
                            <a:srgbClr val="E0796E"/>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56655AD4-D8C9-4D0E-8E1E-55D4CCC7DEEC}"/>
                        </a:ext>
                      </a:extLst>
                    </p:cNvPr>
                    <p:cNvCxnSpPr>
                      <a:cxnSpLocks/>
                    </p:cNvCxnSpPr>
                    <p:nvPr/>
                  </p:nvCxnSpPr>
                  <p:spPr>
                    <a:xfrm flipV="1">
                      <a:off x="11621979" y="6474572"/>
                      <a:ext cx="673438" cy="642972"/>
                    </a:xfrm>
                    <a:prstGeom prst="straightConnector1">
                      <a:avLst/>
                    </a:prstGeom>
                    <a:ln w="12700">
                      <a:gradFill>
                        <a:gsLst>
                          <a:gs pos="0">
                            <a:srgbClr val="FF0000"/>
                          </a:gs>
                          <a:gs pos="100000">
                            <a:srgbClr val="E0796E"/>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74C4567C-F585-4DE5-B749-CDA8617BDD48}"/>
                      </a:ext>
                    </a:extLst>
                  </p:cNvPr>
                  <p:cNvGrpSpPr/>
                  <p:nvPr/>
                </p:nvGrpSpPr>
                <p:grpSpPr>
                  <a:xfrm>
                    <a:off x="1603262" y="5774497"/>
                    <a:ext cx="3912656" cy="538167"/>
                    <a:chOff x="11059767" y="7907687"/>
                    <a:chExt cx="3890235" cy="854197"/>
                  </a:xfrm>
                </p:grpSpPr>
                <p:sp>
                  <p:nvSpPr>
                    <p:cNvPr id="132" name="Rectangle 131">
                      <a:extLst>
                        <a:ext uri="{FF2B5EF4-FFF2-40B4-BE49-F238E27FC236}">
                          <a16:creationId xmlns:a16="http://schemas.microsoft.com/office/drawing/2014/main" id="{EA8DED93-0B98-4EAF-BFEB-F48FF7FF381E}"/>
                        </a:ext>
                      </a:extLst>
                    </p:cNvPr>
                    <p:cNvSpPr/>
                    <p:nvPr/>
                  </p:nvSpPr>
                  <p:spPr>
                    <a:xfrm>
                      <a:off x="12563484" y="8328196"/>
                      <a:ext cx="899169" cy="433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b="1" dirty="0">
                          <a:solidFill>
                            <a:schemeClr val="accent2"/>
                          </a:solidFill>
                          <a:latin typeface="Arial" panose="020B0604020202020204" pitchFamily="34" charset="0"/>
                          <a:cs typeface="Arial" panose="020B0604020202020204" pitchFamily="34" charset="0"/>
                        </a:rPr>
                        <a:t>max</a:t>
                      </a:r>
                    </a:p>
                  </p:txBody>
                </p:sp>
                <p:sp>
                  <p:nvSpPr>
                    <p:cNvPr id="133" name="Left Brace 132">
                      <a:extLst>
                        <a:ext uri="{FF2B5EF4-FFF2-40B4-BE49-F238E27FC236}">
                          <a16:creationId xmlns:a16="http://schemas.microsoft.com/office/drawing/2014/main" id="{65049630-F3AE-49DB-A012-85902FBBB249}"/>
                        </a:ext>
                      </a:extLst>
                    </p:cNvPr>
                    <p:cNvSpPr/>
                    <p:nvPr/>
                  </p:nvSpPr>
                  <p:spPr>
                    <a:xfrm rot="16200000">
                      <a:off x="12809354" y="6158100"/>
                      <a:ext cx="391062" cy="3890235"/>
                    </a:xfrm>
                    <a:prstGeom prst="leftBrace">
                      <a:avLst>
                        <a:gd name="adj1" fmla="val 133651"/>
                        <a:gd name="adj2" fmla="val 49821"/>
                      </a:avLst>
                    </a:prstGeom>
                    <a:ln w="25400">
                      <a:solidFill>
                        <a:srgbClr val="E079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grpSp>
              <p:grpSp>
                <p:nvGrpSpPr>
                  <p:cNvPr id="134" name="Group 133">
                    <a:extLst>
                      <a:ext uri="{FF2B5EF4-FFF2-40B4-BE49-F238E27FC236}">
                        <a16:creationId xmlns:a16="http://schemas.microsoft.com/office/drawing/2014/main" id="{AA9F68B4-6663-4815-9D35-EF4E7150C38A}"/>
                      </a:ext>
                    </a:extLst>
                  </p:cNvPr>
                  <p:cNvGrpSpPr/>
                  <p:nvPr/>
                </p:nvGrpSpPr>
                <p:grpSpPr>
                  <a:xfrm>
                    <a:off x="5266256" y="4200832"/>
                    <a:ext cx="695189" cy="1588214"/>
                    <a:chOff x="13240975" y="5148352"/>
                    <a:chExt cx="886249" cy="2087412"/>
                  </a:xfrm>
                </p:grpSpPr>
                <p:sp>
                  <p:nvSpPr>
                    <p:cNvPr id="135" name="Cube 134">
                      <a:extLst>
                        <a:ext uri="{FF2B5EF4-FFF2-40B4-BE49-F238E27FC236}">
                          <a16:creationId xmlns:a16="http://schemas.microsoft.com/office/drawing/2014/main" id="{D75FA82E-EEB9-4F21-A862-14BF91A46704}"/>
                        </a:ext>
                      </a:extLst>
                    </p:cNvPr>
                    <p:cNvSpPr/>
                    <p:nvPr/>
                  </p:nvSpPr>
                  <p:spPr>
                    <a:xfrm>
                      <a:off x="13240975" y="5148352"/>
                      <a:ext cx="882072" cy="2087412"/>
                    </a:xfrm>
                    <a:prstGeom prst="cube">
                      <a:avLst>
                        <a:gd name="adj" fmla="val 77421"/>
                      </a:avLst>
                    </a:prstGeom>
                    <a:gradFill>
                      <a:gsLst>
                        <a:gs pos="0">
                          <a:srgbClr val="F6F9D5"/>
                        </a:gs>
                        <a:gs pos="97708">
                          <a:srgbClr val="F5EAD9"/>
                        </a:gs>
                        <a:gs pos="41000">
                          <a:srgbClr val="F5EAD9"/>
                        </a:gs>
                      </a:gsLst>
                      <a:lin ang="5400000" scaled="0"/>
                    </a:gradFill>
                    <a:ln>
                      <a:gradFill>
                        <a:gsLst>
                          <a:gs pos="0">
                            <a:schemeClr val="accent1">
                              <a:lumMod val="5000"/>
                              <a:lumOff val="95000"/>
                            </a:schemeClr>
                          </a:gs>
                          <a:gs pos="41000">
                            <a:srgbClr val="E0796E"/>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cxnSp>
                  <p:nvCxnSpPr>
                    <p:cNvPr id="136" name="Straight Arrow Connector 135">
                      <a:extLst>
                        <a:ext uri="{FF2B5EF4-FFF2-40B4-BE49-F238E27FC236}">
                          <a16:creationId xmlns:a16="http://schemas.microsoft.com/office/drawing/2014/main" id="{BAC2692D-E3BB-4D36-B5A5-ED784291FD07}"/>
                        </a:ext>
                      </a:extLst>
                    </p:cNvPr>
                    <p:cNvCxnSpPr/>
                    <p:nvPr/>
                  </p:nvCxnSpPr>
                  <p:spPr>
                    <a:xfrm flipH="1">
                      <a:off x="13440384" y="5293900"/>
                      <a:ext cx="673575" cy="647818"/>
                    </a:xfrm>
                    <a:prstGeom prst="straightConnector1">
                      <a:avLst/>
                    </a:prstGeom>
                    <a:ln w="12700">
                      <a:gradFill>
                        <a:gsLst>
                          <a:gs pos="0">
                            <a:srgbClr val="EE9D8A"/>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D9DB354-C617-4AC0-A1D9-84B10D592AE2}"/>
                        </a:ext>
                      </a:extLst>
                    </p:cNvPr>
                    <p:cNvCxnSpPr/>
                    <p:nvPr/>
                  </p:nvCxnSpPr>
                  <p:spPr>
                    <a:xfrm flipH="1">
                      <a:off x="13425903" y="5521900"/>
                      <a:ext cx="673575" cy="647818"/>
                    </a:xfrm>
                    <a:prstGeom prst="straightConnector1">
                      <a:avLst/>
                    </a:prstGeom>
                    <a:ln w="12700">
                      <a:gradFill>
                        <a:gsLst>
                          <a:gs pos="0">
                            <a:srgbClr val="EE9D8A"/>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CDF8D63-664C-4923-8773-609F6236BD6B}"/>
                        </a:ext>
                      </a:extLst>
                    </p:cNvPr>
                    <p:cNvCxnSpPr/>
                    <p:nvPr/>
                  </p:nvCxnSpPr>
                  <p:spPr>
                    <a:xfrm>
                      <a:off x="13667334" y="5619467"/>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3809D6B-6288-4AF8-B896-A01DD3BCFEF4}"/>
                        </a:ext>
                      </a:extLst>
                    </p:cNvPr>
                    <p:cNvCxnSpPr/>
                    <p:nvPr/>
                  </p:nvCxnSpPr>
                  <p:spPr>
                    <a:xfrm>
                      <a:off x="13783468" y="5492334"/>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08EC696-CFCF-424C-A3BD-D4084BA63272}"/>
                        </a:ext>
                      </a:extLst>
                    </p:cNvPr>
                    <p:cNvCxnSpPr/>
                    <p:nvPr/>
                  </p:nvCxnSpPr>
                  <p:spPr>
                    <a:xfrm>
                      <a:off x="13890311" y="5391563"/>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E0B689B-893C-42B4-8EE5-EA90776E5565}"/>
                        </a:ext>
                      </a:extLst>
                    </p:cNvPr>
                    <p:cNvCxnSpPr/>
                    <p:nvPr/>
                  </p:nvCxnSpPr>
                  <p:spPr>
                    <a:xfrm>
                      <a:off x="14006445" y="5290791"/>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4AEDEBA-48E2-4CB9-A37F-F96C262D6729}"/>
                        </a:ext>
                      </a:extLst>
                    </p:cNvPr>
                    <p:cNvCxnSpPr>
                      <a:cxnSpLocks/>
                    </p:cNvCxnSpPr>
                    <p:nvPr/>
                  </p:nvCxnSpPr>
                  <p:spPr>
                    <a:xfrm flipV="1">
                      <a:off x="13444357" y="5597776"/>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7565E45-D849-4F2F-A1B8-4EA0011C2553}"/>
                        </a:ext>
                      </a:extLst>
                    </p:cNvPr>
                    <p:cNvCxnSpPr>
                      <a:cxnSpLocks/>
                    </p:cNvCxnSpPr>
                    <p:nvPr/>
                  </p:nvCxnSpPr>
                  <p:spPr>
                    <a:xfrm flipV="1">
                      <a:off x="13449002" y="5794520"/>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C362DED-30F4-4157-91B9-996CB365E38B}"/>
                        </a:ext>
                      </a:extLst>
                    </p:cNvPr>
                    <p:cNvCxnSpPr>
                      <a:cxnSpLocks/>
                    </p:cNvCxnSpPr>
                    <p:nvPr/>
                  </p:nvCxnSpPr>
                  <p:spPr>
                    <a:xfrm flipV="1">
                      <a:off x="13449002" y="5986466"/>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D015FA1-ED70-46A0-A9F7-359EA45D410C}"/>
                        </a:ext>
                      </a:extLst>
                    </p:cNvPr>
                    <p:cNvCxnSpPr>
                      <a:cxnSpLocks/>
                    </p:cNvCxnSpPr>
                    <p:nvPr/>
                  </p:nvCxnSpPr>
                  <p:spPr>
                    <a:xfrm flipV="1">
                      <a:off x="13444357" y="6168815"/>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67BB8A3-C301-476B-9D5B-E77274F410E4}"/>
                        </a:ext>
                      </a:extLst>
                    </p:cNvPr>
                    <p:cNvCxnSpPr>
                      <a:cxnSpLocks/>
                    </p:cNvCxnSpPr>
                    <p:nvPr/>
                  </p:nvCxnSpPr>
                  <p:spPr>
                    <a:xfrm flipV="1">
                      <a:off x="13444357" y="6360760"/>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ADFD902C-531F-4BDF-8AF0-ACE8133D4F4E}"/>
                        </a:ext>
                      </a:extLst>
                    </p:cNvPr>
                    <p:cNvCxnSpPr/>
                    <p:nvPr/>
                  </p:nvCxnSpPr>
                  <p:spPr>
                    <a:xfrm flipH="1">
                      <a:off x="13444357" y="5703475"/>
                      <a:ext cx="673575" cy="647818"/>
                    </a:xfrm>
                    <a:prstGeom prst="straightConnector1">
                      <a:avLst/>
                    </a:prstGeom>
                    <a:ln w="12700">
                      <a:gradFill>
                        <a:gsLst>
                          <a:gs pos="0">
                            <a:srgbClr val="EE9D8A"/>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486F1C9-B185-4699-A760-8A0B609DD5C1}"/>
                        </a:ext>
                      </a:extLst>
                    </p:cNvPr>
                    <p:cNvCxnSpPr/>
                    <p:nvPr/>
                  </p:nvCxnSpPr>
                  <p:spPr>
                    <a:xfrm flipH="1">
                      <a:off x="13444357" y="5895420"/>
                      <a:ext cx="673575" cy="647818"/>
                    </a:xfrm>
                    <a:prstGeom prst="straightConnector1">
                      <a:avLst/>
                    </a:prstGeom>
                    <a:ln w="12700">
                      <a:gradFill>
                        <a:gsLst>
                          <a:gs pos="0">
                            <a:srgbClr val="EE9D8A"/>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0ECF233-0570-46ED-95B7-8CC06D50C70A}"/>
                        </a:ext>
                      </a:extLst>
                    </p:cNvPr>
                    <p:cNvCxnSpPr/>
                    <p:nvPr/>
                  </p:nvCxnSpPr>
                  <p:spPr>
                    <a:xfrm flipH="1">
                      <a:off x="13449002" y="6087367"/>
                      <a:ext cx="673575" cy="647818"/>
                    </a:xfrm>
                    <a:prstGeom prst="straightConnector1">
                      <a:avLst/>
                    </a:prstGeom>
                    <a:ln w="12700">
                      <a:gradFill>
                        <a:gsLst>
                          <a:gs pos="0">
                            <a:srgbClr val="EE9D8A"/>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D360901-E671-4F49-9E6A-39D8A844E8A0}"/>
                        </a:ext>
                      </a:extLst>
                    </p:cNvPr>
                    <p:cNvCxnSpPr/>
                    <p:nvPr/>
                  </p:nvCxnSpPr>
                  <p:spPr>
                    <a:xfrm flipH="1">
                      <a:off x="13453649" y="6264917"/>
                      <a:ext cx="673575" cy="647818"/>
                    </a:xfrm>
                    <a:prstGeom prst="straightConnector1">
                      <a:avLst/>
                    </a:prstGeom>
                    <a:ln w="12700">
                      <a:gradFill>
                        <a:gsLst>
                          <a:gs pos="0">
                            <a:srgbClr val="EE9D8A"/>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C36920E-FBF0-4E27-9CB9-C37487884086}"/>
                        </a:ext>
                      </a:extLst>
                    </p:cNvPr>
                    <p:cNvCxnSpPr/>
                    <p:nvPr/>
                  </p:nvCxnSpPr>
                  <p:spPr>
                    <a:xfrm flipH="1">
                      <a:off x="13453649" y="6452064"/>
                      <a:ext cx="673575" cy="647818"/>
                    </a:xfrm>
                    <a:prstGeom prst="straightConnector1">
                      <a:avLst/>
                    </a:prstGeom>
                    <a:ln w="12700">
                      <a:gradFill>
                        <a:gsLst>
                          <a:gs pos="0">
                            <a:srgbClr val="EE9D8A"/>
                          </a:gs>
                          <a:gs pos="100000">
                            <a:srgbClr val="FF0000"/>
                          </a:gs>
                        </a:gsLst>
                        <a:lin ang="5400000" scaled="1"/>
                      </a:gra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8EEB765-F3D7-4A36-8B30-1ADC9C8FC5CF}"/>
                        </a:ext>
                      </a:extLst>
                    </p:cNvPr>
                    <p:cNvCxnSpPr>
                      <a:cxnSpLocks/>
                    </p:cNvCxnSpPr>
                    <p:nvPr/>
                  </p:nvCxnSpPr>
                  <p:spPr>
                    <a:xfrm flipV="1">
                      <a:off x="13434605" y="5410629"/>
                      <a:ext cx="673575" cy="643148"/>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A317D56-4CD6-40B5-9C79-6D793AE85D40}"/>
                        </a:ext>
                      </a:extLst>
                    </p:cNvPr>
                    <p:cNvCxnSpPr/>
                    <p:nvPr/>
                  </p:nvCxnSpPr>
                  <p:spPr>
                    <a:xfrm>
                      <a:off x="13548994" y="5707804"/>
                      <a:ext cx="0" cy="13626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4" name="Rectangle: Rounded Corners 153">
                    <a:extLst>
                      <a:ext uri="{FF2B5EF4-FFF2-40B4-BE49-F238E27FC236}">
                        <a16:creationId xmlns:a16="http://schemas.microsoft.com/office/drawing/2014/main" id="{0D2412F3-A2FA-4DF5-8A23-C9EBD68FE086}"/>
                      </a:ext>
                    </a:extLst>
                  </p:cNvPr>
                  <p:cNvSpPr/>
                  <p:nvPr/>
                </p:nvSpPr>
                <p:spPr>
                  <a:xfrm>
                    <a:off x="1401628" y="4147861"/>
                    <a:ext cx="4873916" cy="2222459"/>
                  </a:xfrm>
                  <a:prstGeom prst="roundRect">
                    <a:avLst/>
                  </a:prstGeom>
                  <a:noFill/>
                  <a:ln w="19050">
                    <a:solidFill>
                      <a:schemeClr val="accent1">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cxnSp>
              <p:nvCxnSpPr>
                <p:cNvPr id="160" name="Straight Connector 159">
                  <a:extLst>
                    <a:ext uri="{FF2B5EF4-FFF2-40B4-BE49-F238E27FC236}">
                      <a16:creationId xmlns:a16="http://schemas.microsoft.com/office/drawing/2014/main" id="{39317399-D432-4B7F-A9B7-A1AC2392355E}"/>
                    </a:ext>
                  </a:extLst>
                </p:cNvPr>
                <p:cNvCxnSpPr>
                  <a:cxnSpLocks/>
                </p:cNvCxnSpPr>
                <p:nvPr/>
              </p:nvCxnSpPr>
              <p:spPr>
                <a:xfrm flipV="1">
                  <a:off x="6193829" y="3522736"/>
                  <a:ext cx="801486" cy="712333"/>
                </a:xfrm>
                <a:prstGeom prst="line">
                  <a:avLst/>
                </a:prstGeom>
                <a:ln w="19050">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grpSp>
        </p:grpSp>
        <p:sp>
          <p:nvSpPr>
            <p:cNvPr id="250" name="TextBox 249">
              <a:extLst>
                <a:ext uri="{FF2B5EF4-FFF2-40B4-BE49-F238E27FC236}">
                  <a16:creationId xmlns:a16="http://schemas.microsoft.com/office/drawing/2014/main" id="{C9162A88-180F-4F4C-8572-8AFF7F73D0A9}"/>
                </a:ext>
              </a:extLst>
            </p:cNvPr>
            <p:cNvSpPr txBox="1"/>
            <p:nvPr/>
          </p:nvSpPr>
          <p:spPr>
            <a:xfrm>
              <a:off x="3130945" y="6365860"/>
              <a:ext cx="2058236" cy="461665"/>
            </a:xfrm>
            <a:prstGeom prst="rect">
              <a:avLst/>
            </a:prstGeom>
            <a:noFill/>
          </p:spPr>
          <p:txBody>
            <a:bodyPr wrap="square" rtlCol="0">
              <a:spAutoFit/>
            </a:bodyPr>
            <a:lstStyle/>
            <a:p>
              <a:r>
                <a:rPr lang="en-US" sz="2400" b="1" dirty="0">
                  <a:solidFill>
                    <a:schemeClr val="bg1"/>
                  </a:solidFill>
                </a:rPr>
                <a:t>SGA Layer</a:t>
              </a:r>
            </a:p>
          </p:txBody>
        </p:sp>
      </p:grpSp>
      <p:grpSp>
        <p:nvGrpSpPr>
          <p:cNvPr id="258" name="Group 257">
            <a:extLst>
              <a:ext uri="{FF2B5EF4-FFF2-40B4-BE49-F238E27FC236}">
                <a16:creationId xmlns:a16="http://schemas.microsoft.com/office/drawing/2014/main" id="{3E3304B1-6745-43F1-884E-8A58F45A5EE2}"/>
              </a:ext>
            </a:extLst>
          </p:cNvPr>
          <p:cNvGrpSpPr/>
          <p:nvPr/>
        </p:nvGrpSpPr>
        <p:grpSpPr>
          <a:xfrm>
            <a:off x="7199108" y="3086336"/>
            <a:ext cx="3222788" cy="3722851"/>
            <a:chOff x="7199108" y="3086336"/>
            <a:chExt cx="3222788" cy="3722851"/>
          </a:xfrm>
        </p:grpSpPr>
        <p:grpSp>
          <p:nvGrpSpPr>
            <p:cNvPr id="5" name="Group 4">
              <a:extLst>
                <a:ext uri="{FF2B5EF4-FFF2-40B4-BE49-F238E27FC236}">
                  <a16:creationId xmlns:a16="http://schemas.microsoft.com/office/drawing/2014/main" id="{49299F87-E089-42BE-BD2B-82759F0B1D59}"/>
                </a:ext>
              </a:extLst>
            </p:cNvPr>
            <p:cNvGrpSpPr/>
            <p:nvPr/>
          </p:nvGrpSpPr>
          <p:grpSpPr>
            <a:xfrm>
              <a:off x="7199108" y="3086336"/>
              <a:ext cx="3222788" cy="3214750"/>
              <a:chOff x="7199108" y="3086336"/>
              <a:chExt cx="3222788" cy="3214750"/>
            </a:xfrm>
          </p:grpSpPr>
          <p:cxnSp>
            <p:nvCxnSpPr>
              <p:cNvPr id="155" name="Straight Arrow Connector 154">
                <a:extLst>
                  <a:ext uri="{FF2B5EF4-FFF2-40B4-BE49-F238E27FC236}">
                    <a16:creationId xmlns:a16="http://schemas.microsoft.com/office/drawing/2014/main" id="{69F71E0C-4887-42A0-A9DA-79C9CDDD7D9E}"/>
                  </a:ext>
                </a:extLst>
              </p:cNvPr>
              <p:cNvCxnSpPr>
                <a:cxnSpLocks/>
                <a:stCxn id="214" idx="0"/>
                <a:endCxn id="63" idx="2"/>
              </p:cNvCxnSpPr>
              <p:nvPr/>
            </p:nvCxnSpPr>
            <p:spPr>
              <a:xfrm flipH="1" flipV="1">
                <a:off x="8799662" y="3086336"/>
                <a:ext cx="10839" cy="1067651"/>
              </a:xfrm>
              <a:prstGeom prst="straightConnector1">
                <a:avLst/>
              </a:prstGeom>
              <a:ln w="19050">
                <a:solidFill>
                  <a:schemeClr val="accent2">
                    <a:lumMod val="20000"/>
                    <a:lumOff val="80000"/>
                  </a:schemeClr>
                </a:solidFill>
                <a:prstDash val="lgDash"/>
                <a:tailEnd type="stealth" w="lg" len="lg"/>
              </a:ln>
            </p:spPr>
            <p:style>
              <a:lnRef idx="1">
                <a:schemeClr val="accent1"/>
              </a:lnRef>
              <a:fillRef idx="0">
                <a:schemeClr val="accent1"/>
              </a:fillRef>
              <a:effectRef idx="0">
                <a:schemeClr val="accent1"/>
              </a:effectRef>
              <a:fontRef idx="minor">
                <a:schemeClr val="tx1"/>
              </a:fontRef>
            </p:style>
          </p:cxnSp>
          <p:sp>
            <p:nvSpPr>
              <p:cNvPr id="192" name="Cube 191">
                <a:extLst>
                  <a:ext uri="{FF2B5EF4-FFF2-40B4-BE49-F238E27FC236}">
                    <a16:creationId xmlns:a16="http://schemas.microsoft.com/office/drawing/2014/main" id="{435B7F8D-212F-4254-8429-5658E0F7027B}"/>
                  </a:ext>
                </a:extLst>
              </p:cNvPr>
              <p:cNvSpPr/>
              <p:nvPr/>
            </p:nvSpPr>
            <p:spPr>
              <a:xfrm>
                <a:off x="7803341" y="4355935"/>
                <a:ext cx="694638" cy="1553873"/>
              </a:xfrm>
              <a:prstGeom prst="cube">
                <a:avLst>
                  <a:gd name="adj" fmla="val 77421"/>
                </a:avLst>
              </a:prstGeom>
              <a:gradFill>
                <a:gsLst>
                  <a:gs pos="0">
                    <a:srgbClr val="F6F9D5"/>
                  </a:gs>
                  <a:gs pos="41000">
                    <a:srgbClr val="F5EAD9"/>
                  </a:gs>
                </a:gsLst>
                <a:lin ang="5400000" scaled="0"/>
              </a:gradFill>
              <a:ln>
                <a:gradFill>
                  <a:gsLst>
                    <a:gs pos="0">
                      <a:schemeClr val="accent1">
                        <a:lumMod val="5000"/>
                        <a:lumOff val="95000"/>
                      </a:schemeClr>
                    </a:gs>
                    <a:gs pos="41000">
                      <a:srgbClr val="E0796E"/>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93" name="Straight Connector 192">
                <a:extLst>
                  <a:ext uri="{FF2B5EF4-FFF2-40B4-BE49-F238E27FC236}">
                    <a16:creationId xmlns:a16="http://schemas.microsoft.com/office/drawing/2014/main" id="{D38D7367-3450-404E-B081-B65B1B5C8EE0}"/>
                  </a:ext>
                </a:extLst>
              </p:cNvPr>
              <p:cNvCxnSpPr>
                <a:cxnSpLocks/>
              </p:cNvCxnSpPr>
              <p:nvPr/>
            </p:nvCxnSpPr>
            <p:spPr>
              <a:xfrm>
                <a:off x="8044355" y="4806023"/>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1776C02-A29F-4B2F-8C61-598432FE9862}"/>
                  </a:ext>
                </a:extLst>
              </p:cNvPr>
              <p:cNvCxnSpPr>
                <a:cxnSpLocks/>
              </p:cNvCxnSpPr>
              <p:nvPr/>
            </p:nvCxnSpPr>
            <p:spPr>
              <a:xfrm>
                <a:off x="8139470" y="4727436"/>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A22355B-09DE-491B-95F7-F1DDFB3C6D72}"/>
                  </a:ext>
                </a:extLst>
              </p:cNvPr>
              <p:cNvCxnSpPr>
                <a:cxnSpLocks/>
              </p:cNvCxnSpPr>
              <p:nvPr/>
            </p:nvCxnSpPr>
            <p:spPr>
              <a:xfrm>
                <a:off x="8230927" y="4620273"/>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D4E4A97-E6D5-4927-B9FC-C73071FD4603}"/>
                  </a:ext>
                </a:extLst>
              </p:cNvPr>
              <p:cNvCxnSpPr>
                <a:cxnSpLocks/>
              </p:cNvCxnSpPr>
              <p:nvPr/>
            </p:nvCxnSpPr>
            <p:spPr>
              <a:xfrm>
                <a:off x="8315067" y="4545258"/>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6B0BD30-9934-4AFD-A596-3BE7FDABD726}"/>
                  </a:ext>
                </a:extLst>
              </p:cNvPr>
              <p:cNvCxnSpPr>
                <a:cxnSpLocks/>
              </p:cNvCxnSpPr>
              <p:nvPr/>
            </p:nvCxnSpPr>
            <p:spPr>
              <a:xfrm>
                <a:off x="8406523" y="4470243"/>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7AC3A89-EC0B-4573-82F9-A56F0D44B350}"/>
                  </a:ext>
                </a:extLst>
              </p:cNvPr>
              <p:cNvCxnSpPr>
                <a:cxnSpLocks/>
              </p:cNvCxnSpPr>
              <p:nvPr/>
            </p:nvCxnSpPr>
            <p:spPr>
              <a:xfrm flipV="1">
                <a:off x="7967532" y="4548733"/>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163B8D1-E398-4328-B3D2-87DB9D507E43}"/>
                  </a:ext>
                </a:extLst>
              </p:cNvPr>
              <p:cNvCxnSpPr>
                <a:cxnSpLocks/>
              </p:cNvCxnSpPr>
              <p:nvPr/>
            </p:nvCxnSpPr>
            <p:spPr>
              <a:xfrm flipV="1">
                <a:off x="7963874" y="4698762"/>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EF37958-BDA3-46AD-BB9E-E20E4505BD21}"/>
                  </a:ext>
                </a:extLst>
              </p:cNvPr>
              <p:cNvCxnSpPr>
                <a:cxnSpLocks/>
              </p:cNvCxnSpPr>
              <p:nvPr/>
            </p:nvCxnSpPr>
            <p:spPr>
              <a:xfrm flipV="1">
                <a:off x="7967532" y="4845218"/>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220C2-1399-4E97-92D4-387F29302558}"/>
                  </a:ext>
                </a:extLst>
              </p:cNvPr>
              <p:cNvCxnSpPr>
                <a:cxnSpLocks/>
              </p:cNvCxnSpPr>
              <p:nvPr/>
            </p:nvCxnSpPr>
            <p:spPr>
              <a:xfrm flipV="1">
                <a:off x="7967531" y="4988103"/>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33D4EC3-5D21-4C36-9142-DFF7BB53E190}"/>
                  </a:ext>
                </a:extLst>
              </p:cNvPr>
              <p:cNvCxnSpPr>
                <a:cxnSpLocks/>
              </p:cNvCxnSpPr>
              <p:nvPr/>
            </p:nvCxnSpPr>
            <p:spPr>
              <a:xfrm flipV="1">
                <a:off x="7963874" y="5123843"/>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19E319F-9B8F-48A9-8B19-3DAE6417F43C}"/>
                  </a:ext>
                </a:extLst>
              </p:cNvPr>
              <p:cNvCxnSpPr>
                <a:cxnSpLocks/>
              </p:cNvCxnSpPr>
              <p:nvPr/>
            </p:nvCxnSpPr>
            <p:spPr>
              <a:xfrm flipV="1">
                <a:off x="7963877" y="5266729"/>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04" name="Cube 203">
                <a:extLst>
                  <a:ext uri="{FF2B5EF4-FFF2-40B4-BE49-F238E27FC236}">
                    <a16:creationId xmlns:a16="http://schemas.microsoft.com/office/drawing/2014/main" id="{A51CC00E-5324-4719-9628-2CCD5A81A16E}"/>
                  </a:ext>
                </a:extLst>
              </p:cNvPr>
              <p:cNvSpPr/>
              <p:nvPr/>
            </p:nvSpPr>
            <p:spPr>
              <a:xfrm>
                <a:off x="8146304" y="4929888"/>
                <a:ext cx="95114" cy="248550"/>
              </a:xfrm>
              <a:prstGeom prst="cube">
                <a:avLst>
                  <a:gd name="adj" fmla="val 98677"/>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05" name="Cube 204">
                <a:extLst>
                  <a:ext uri="{FF2B5EF4-FFF2-40B4-BE49-F238E27FC236}">
                    <a16:creationId xmlns:a16="http://schemas.microsoft.com/office/drawing/2014/main" id="{48194F7D-4B39-475B-8A36-559417C2F412}"/>
                  </a:ext>
                </a:extLst>
              </p:cNvPr>
              <p:cNvSpPr/>
              <p:nvPr/>
            </p:nvSpPr>
            <p:spPr>
              <a:xfrm>
                <a:off x="8033969" y="4704969"/>
                <a:ext cx="286133" cy="704996"/>
              </a:xfrm>
              <a:prstGeom prst="cube">
                <a:avLst>
                  <a:gd name="adj" fmla="val 97275"/>
                </a:avLst>
              </a:prstGeom>
              <a:solidFill>
                <a:srgbClr val="EE9D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cxnSp>
            <p:nvCxnSpPr>
              <p:cNvPr id="206" name="Straight Arrow Connector 205">
                <a:extLst>
                  <a:ext uri="{FF2B5EF4-FFF2-40B4-BE49-F238E27FC236}">
                    <a16:creationId xmlns:a16="http://schemas.microsoft.com/office/drawing/2014/main" id="{E690015D-1894-4377-8DD8-BE66A27065D4}"/>
                  </a:ext>
                </a:extLst>
              </p:cNvPr>
              <p:cNvCxnSpPr>
                <a:cxnSpLocks/>
              </p:cNvCxnSpPr>
              <p:nvPr/>
            </p:nvCxnSpPr>
            <p:spPr>
              <a:xfrm flipH="1">
                <a:off x="8189517" y="4892855"/>
                <a:ext cx="5609" cy="130241"/>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F3C0E27C-5EB1-407D-B653-CF0FADC03F2C}"/>
                  </a:ext>
                </a:extLst>
              </p:cNvPr>
              <p:cNvCxnSpPr>
                <a:cxnSpLocks/>
              </p:cNvCxnSpPr>
              <p:nvPr/>
            </p:nvCxnSpPr>
            <p:spPr>
              <a:xfrm flipH="1">
                <a:off x="8216072" y="4962548"/>
                <a:ext cx="75390" cy="85190"/>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D7841EC-0D15-43BF-A62F-2682DF902486}"/>
                  </a:ext>
                </a:extLst>
              </p:cNvPr>
              <p:cNvCxnSpPr>
                <a:cxnSpLocks/>
              </p:cNvCxnSpPr>
              <p:nvPr/>
            </p:nvCxnSpPr>
            <p:spPr>
              <a:xfrm flipV="1">
                <a:off x="8196966" y="5083598"/>
                <a:ext cx="9725" cy="136694"/>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6A2B3755-C516-4391-9E5F-22AB2B68FFE4}"/>
                  </a:ext>
                </a:extLst>
              </p:cNvPr>
              <p:cNvCxnSpPr>
                <a:cxnSpLocks/>
              </p:cNvCxnSpPr>
              <p:nvPr/>
            </p:nvCxnSpPr>
            <p:spPr>
              <a:xfrm flipV="1">
                <a:off x="8078429" y="5070998"/>
                <a:ext cx="90363" cy="77931"/>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9E3650E-8980-47F7-A4DC-CE3AD73453B3}"/>
                  </a:ext>
                </a:extLst>
              </p:cNvPr>
              <p:cNvCxnSpPr>
                <a:cxnSpLocks/>
              </p:cNvCxnSpPr>
              <p:nvPr/>
            </p:nvCxnSpPr>
            <p:spPr>
              <a:xfrm flipH="1" flipV="1">
                <a:off x="8220744" y="5068790"/>
                <a:ext cx="76416" cy="63294"/>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B468A29-171F-4CD8-9415-091AE87E3402}"/>
                  </a:ext>
                </a:extLst>
              </p:cNvPr>
              <p:cNvCxnSpPr>
                <a:cxnSpLocks/>
              </p:cNvCxnSpPr>
              <p:nvPr/>
            </p:nvCxnSpPr>
            <p:spPr>
              <a:xfrm>
                <a:off x="8067960" y="4980958"/>
                <a:ext cx="111157" cy="62780"/>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BFF1DA56-BF73-457B-A109-C282C8B35DA0}"/>
                  </a:ext>
                </a:extLst>
              </p:cNvPr>
              <p:cNvCxnSpPr>
                <a:cxnSpLocks/>
              </p:cNvCxnSpPr>
              <p:nvPr/>
            </p:nvCxnSpPr>
            <p:spPr>
              <a:xfrm flipV="1">
                <a:off x="8106304" y="5120680"/>
                <a:ext cx="60388" cy="137864"/>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0C86B11B-A4AF-49BC-A0A0-2EEFDEAEEAC5}"/>
                  </a:ext>
                </a:extLst>
              </p:cNvPr>
              <p:cNvCxnSpPr>
                <a:cxnSpLocks/>
              </p:cNvCxnSpPr>
              <p:nvPr/>
            </p:nvCxnSpPr>
            <p:spPr>
              <a:xfrm flipH="1">
                <a:off x="8217910" y="4865346"/>
                <a:ext cx="50674" cy="127895"/>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sp>
            <p:nvSpPr>
              <p:cNvPr id="214" name="Rectangle: Rounded Corners 213">
                <a:extLst>
                  <a:ext uri="{FF2B5EF4-FFF2-40B4-BE49-F238E27FC236}">
                    <a16:creationId xmlns:a16="http://schemas.microsoft.com/office/drawing/2014/main" id="{3A8632D5-D6B1-4C6A-B042-2A0ED19CC9E6}"/>
                  </a:ext>
                </a:extLst>
              </p:cNvPr>
              <p:cNvSpPr/>
              <p:nvPr/>
            </p:nvSpPr>
            <p:spPr>
              <a:xfrm>
                <a:off x="7199108" y="4153987"/>
                <a:ext cx="3222788" cy="2147099"/>
              </a:xfrm>
              <a:prstGeom prst="roundRect">
                <a:avLst/>
              </a:prstGeom>
              <a:noFill/>
              <a:ln w="19050">
                <a:solidFill>
                  <a:schemeClr val="accent2">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cxnSp>
            <p:nvCxnSpPr>
              <p:cNvPr id="215" name="Straight Connector 214">
                <a:extLst>
                  <a:ext uri="{FF2B5EF4-FFF2-40B4-BE49-F238E27FC236}">
                    <a16:creationId xmlns:a16="http://schemas.microsoft.com/office/drawing/2014/main" id="{3F962672-B549-4BC5-BCEA-F14081BF4D7A}"/>
                  </a:ext>
                </a:extLst>
              </p:cNvPr>
              <p:cNvCxnSpPr>
                <a:cxnSpLocks/>
              </p:cNvCxnSpPr>
              <p:nvPr/>
            </p:nvCxnSpPr>
            <p:spPr>
              <a:xfrm>
                <a:off x="8182684" y="4904794"/>
                <a:ext cx="1375130" cy="121720"/>
              </a:xfrm>
              <a:prstGeom prst="line">
                <a:avLst/>
              </a:prstGeom>
              <a:ln w="12700">
                <a:solidFill>
                  <a:schemeClr val="bg2"/>
                </a:solidFill>
                <a:prstDash val="lgDashDot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67FCEC8-4942-479A-975A-D90A44E34580}"/>
                  </a:ext>
                </a:extLst>
              </p:cNvPr>
              <p:cNvCxnSpPr>
                <a:cxnSpLocks/>
                <a:stCxn id="205" idx="1"/>
              </p:cNvCxnSpPr>
              <p:nvPr/>
            </p:nvCxnSpPr>
            <p:spPr>
              <a:xfrm>
                <a:off x="8037868" y="4974944"/>
                <a:ext cx="1510212" cy="54199"/>
              </a:xfrm>
              <a:prstGeom prst="line">
                <a:avLst/>
              </a:prstGeom>
              <a:ln w="12700">
                <a:solidFill>
                  <a:schemeClr val="bg2"/>
                </a:solidFill>
                <a:prstDash val="lgDashDot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D103C8B-F852-4911-A235-31E6B292C579}"/>
                  </a:ext>
                </a:extLst>
              </p:cNvPr>
              <p:cNvCxnSpPr>
                <a:cxnSpLocks/>
                <a:stCxn id="205" idx="4"/>
              </p:cNvCxnSpPr>
              <p:nvPr/>
            </p:nvCxnSpPr>
            <p:spPr>
              <a:xfrm flipV="1">
                <a:off x="8041766" y="5005252"/>
                <a:ext cx="1485925" cy="187202"/>
              </a:xfrm>
              <a:prstGeom prst="line">
                <a:avLst/>
              </a:prstGeom>
              <a:ln w="12700">
                <a:solidFill>
                  <a:schemeClr val="bg2"/>
                </a:solidFill>
                <a:prstDash val="lgDashDot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29EE85A8-9FB0-4D9F-A63C-4CCEBFFAAC1B}"/>
                  </a:ext>
                </a:extLst>
              </p:cNvPr>
              <p:cNvCxnSpPr>
                <a:cxnSpLocks/>
              </p:cNvCxnSpPr>
              <p:nvPr/>
            </p:nvCxnSpPr>
            <p:spPr>
              <a:xfrm flipV="1">
                <a:off x="8103962" y="4996078"/>
                <a:ext cx="1453851" cy="311170"/>
              </a:xfrm>
              <a:prstGeom prst="line">
                <a:avLst/>
              </a:prstGeom>
              <a:ln w="12700">
                <a:solidFill>
                  <a:schemeClr val="bg2"/>
                </a:solidFill>
                <a:prstDash val="lgDashDot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6612D36-1C5F-4C22-B464-2AF9A9886D48}"/>
                  </a:ext>
                </a:extLst>
              </p:cNvPr>
              <p:cNvCxnSpPr>
                <a:cxnSpLocks/>
              </p:cNvCxnSpPr>
              <p:nvPr/>
            </p:nvCxnSpPr>
            <p:spPr>
              <a:xfrm flipV="1">
                <a:off x="8215710" y="5000387"/>
                <a:ext cx="1311981" cy="242752"/>
              </a:xfrm>
              <a:prstGeom prst="line">
                <a:avLst/>
              </a:prstGeom>
              <a:ln w="12700">
                <a:solidFill>
                  <a:schemeClr val="bg2"/>
                </a:solidFill>
                <a:prstDash val="lgDashDot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CE5A0C2-79D4-4B6E-B360-32520B6BEB3F}"/>
                  </a:ext>
                </a:extLst>
              </p:cNvPr>
              <p:cNvCxnSpPr>
                <a:cxnSpLocks/>
              </p:cNvCxnSpPr>
              <p:nvPr/>
            </p:nvCxnSpPr>
            <p:spPr>
              <a:xfrm flipV="1">
                <a:off x="8312377" y="5023392"/>
                <a:ext cx="1215314" cy="52189"/>
              </a:xfrm>
              <a:prstGeom prst="line">
                <a:avLst/>
              </a:prstGeom>
              <a:ln w="12700">
                <a:solidFill>
                  <a:schemeClr val="bg2"/>
                </a:solidFill>
                <a:prstDash val="lgDashDot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70B6DECF-6365-4F00-935C-3F3FDA0DF296}"/>
                  </a:ext>
                </a:extLst>
              </p:cNvPr>
              <p:cNvCxnSpPr>
                <a:cxnSpLocks/>
              </p:cNvCxnSpPr>
              <p:nvPr/>
            </p:nvCxnSpPr>
            <p:spPr>
              <a:xfrm>
                <a:off x="8290434" y="4812926"/>
                <a:ext cx="1220240" cy="204960"/>
              </a:xfrm>
              <a:prstGeom prst="line">
                <a:avLst/>
              </a:prstGeom>
              <a:ln w="12700">
                <a:solidFill>
                  <a:schemeClr val="bg2"/>
                </a:solidFill>
                <a:prstDash val="lgDashDot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CF93E0E-106B-4446-8A38-9266A06BC0D4}"/>
                  </a:ext>
                </a:extLst>
              </p:cNvPr>
              <p:cNvCxnSpPr>
                <a:cxnSpLocks/>
                <a:stCxn id="205" idx="5"/>
              </p:cNvCxnSpPr>
              <p:nvPr/>
            </p:nvCxnSpPr>
            <p:spPr>
              <a:xfrm>
                <a:off x="8320101" y="4922481"/>
                <a:ext cx="1184823" cy="85711"/>
              </a:xfrm>
              <a:prstGeom prst="line">
                <a:avLst/>
              </a:prstGeom>
              <a:ln w="12700">
                <a:solidFill>
                  <a:schemeClr val="bg2"/>
                </a:solidFill>
                <a:prstDash val="lgDashDotDot"/>
              </a:ln>
            </p:spPr>
            <p:style>
              <a:lnRef idx="1">
                <a:schemeClr val="accent1"/>
              </a:lnRef>
              <a:fillRef idx="0">
                <a:schemeClr val="accent1"/>
              </a:fillRef>
              <a:effectRef idx="0">
                <a:schemeClr val="accent1"/>
              </a:effectRef>
              <a:fontRef idx="minor">
                <a:schemeClr val="tx1"/>
              </a:fontRef>
            </p:style>
          </p:cxnSp>
          <p:sp>
            <p:nvSpPr>
              <p:cNvPr id="223" name="Cube 222">
                <a:extLst>
                  <a:ext uri="{FF2B5EF4-FFF2-40B4-BE49-F238E27FC236}">
                    <a16:creationId xmlns:a16="http://schemas.microsoft.com/office/drawing/2014/main" id="{93F9ACCA-6F9D-4C0A-B743-399D25464ED5}"/>
                  </a:ext>
                </a:extLst>
              </p:cNvPr>
              <p:cNvSpPr/>
              <p:nvPr/>
            </p:nvSpPr>
            <p:spPr>
              <a:xfrm>
                <a:off x="9184727" y="4334489"/>
                <a:ext cx="694638" cy="1553873"/>
              </a:xfrm>
              <a:prstGeom prst="cube">
                <a:avLst>
                  <a:gd name="adj" fmla="val 77421"/>
                </a:avLst>
              </a:prstGeom>
              <a:gradFill>
                <a:gsLst>
                  <a:gs pos="0">
                    <a:srgbClr val="F6F9D5"/>
                  </a:gs>
                  <a:gs pos="41000">
                    <a:srgbClr val="F5EAD9"/>
                  </a:gs>
                </a:gsLst>
                <a:lin ang="5400000" scaled="0"/>
              </a:gradFill>
              <a:ln>
                <a:gradFill>
                  <a:gsLst>
                    <a:gs pos="0">
                      <a:schemeClr val="accent1">
                        <a:lumMod val="5000"/>
                        <a:lumOff val="95000"/>
                      </a:schemeClr>
                    </a:gs>
                    <a:gs pos="41000">
                      <a:srgbClr val="E0796E"/>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24" name="Straight Connector 223">
                <a:extLst>
                  <a:ext uri="{FF2B5EF4-FFF2-40B4-BE49-F238E27FC236}">
                    <a16:creationId xmlns:a16="http://schemas.microsoft.com/office/drawing/2014/main" id="{AB39B95C-F49C-4FB6-B5B1-DFD89A43BB60}"/>
                  </a:ext>
                </a:extLst>
              </p:cNvPr>
              <p:cNvCxnSpPr>
                <a:cxnSpLocks/>
              </p:cNvCxnSpPr>
              <p:nvPr/>
            </p:nvCxnSpPr>
            <p:spPr>
              <a:xfrm>
                <a:off x="9425741" y="4784576"/>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2A4DA8B2-7B72-4E91-A996-DEAAE86AF589}"/>
                  </a:ext>
                </a:extLst>
              </p:cNvPr>
              <p:cNvCxnSpPr>
                <a:cxnSpLocks/>
              </p:cNvCxnSpPr>
              <p:nvPr/>
            </p:nvCxnSpPr>
            <p:spPr>
              <a:xfrm>
                <a:off x="9520857" y="4705991"/>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0058173-B6C5-4066-90A6-905109ED9BA1}"/>
                  </a:ext>
                </a:extLst>
              </p:cNvPr>
              <p:cNvCxnSpPr>
                <a:cxnSpLocks/>
              </p:cNvCxnSpPr>
              <p:nvPr/>
            </p:nvCxnSpPr>
            <p:spPr>
              <a:xfrm>
                <a:off x="9612313" y="4598826"/>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272ADC1-08C1-4F39-AD67-E141AA1F19F0}"/>
                  </a:ext>
                </a:extLst>
              </p:cNvPr>
              <p:cNvCxnSpPr>
                <a:cxnSpLocks/>
              </p:cNvCxnSpPr>
              <p:nvPr/>
            </p:nvCxnSpPr>
            <p:spPr>
              <a:xfrm>
                <a:off x="9696453" y="4523813"/>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4775A38-D5FB-4FC2-A0C1-25025B951AF0}"/>
                  </a:ext>
                </a:extLst>
              </p:cNvPr>
              <p:cNvCxnSpPr>
                <a:cxnSpLocks/>
              </p:cNvCxnSpPr>
              <p:nvPr/>
            </p:nvCxnSpPr>
            <p:spPr>
              <a:xfrm>
                <a:off x="9787909" y="4448796"/>
                <a:ext cx="0" cy="10143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F2855C5-0E70-40FB-92C4-9E49906887D0}"/>
                  </a:ext>
                </a:extLst>
              </p:cNvPr>
              <p:cNvCxnSpPr>
                <a:cxnSpLocks/>
              </p:cNvCxnSpPr>
              <p:nvPr/>
            </p:nvCxnSpPr>
            <p:spPr>
              <a:xfrm flipV="1">
                <a:off x="9348919" y="4527287"/>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44DF3AF-E82A-44FD-8215-425B20B4293C}"/>
                  </a:ext>
                </a:extLst>
              </p:cNvPr>
              <p:cNvCxnSpPr>
                <a:cxnSpLocks/>
              </p:cNvCxnSpPr>
              <p:nvPr/>
            </p:nvCxnSpPr>
            <p:spPr>
              <a:xfrm flipV="1">
                <a:off x="9345261" y="4677316"/>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27C462F-11A7-42B0-B28A-8B8A6E67F37D}"/>
                  </a:ext>
                </a:extLst>
              </p:cNvPr>
              <p:cNvCxnSpPr>
                <a:cxnSpLocks/>
              </p:cNvCxnSpPr>
              <p:nvPr/>
            </p:nvCxnSpPr>
            <p:spPr>
              <a:xfrm flipV="1">
                <a:off x="9348919" y="4823772"/>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9692A1-F7EF-40EA-BBC6-01975420CC33}"/>
                  </a:ext>
                </a:extLst>
              </p:cNvPr>
              <p:cNvCxnSpPr>
                <a:cxnSpLocks/>
              </p:cNvCxnSpPr>
              <p:nvPr/>
            </p:nvCxnSpPr>
            <p:spPr>
              <a:xfrm flipV="1">
                <a:off x="9348917" y="4966657"/>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45BC131-BB71-4BBC-8502-A7EF7B0FF1A4}"/>
                  </a:ext>
                </a:extLst>
              </p:cNvPr>
              <p:cNvCxnSpPr>
                <a:cxnSpLocks/>
              </p:cNvCxnSpPr>
              <p:nvPr/>
            </p:nvCxnSpPr>
            <p:spPr>
              <a:xfrm flipV="1">
                <a:off x="9345261" y="5102397"/>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E53C361-1469-41E8-A097-D5DE4769206B}"/>
                  </a:ext>
                </a:extLst>
              </p:cNvPr>
              <p:cNvCxnSpPr>
                <a:cxnSpLocks/>
              </p:cNvCxnSpPr>
              <p:nvPr/>
            </p:nvCxnSpPr>
            <p:spPr>
              <a:xfrm flipV="1">
                <a:off x="9345263" y="5245282"/>
                <a:ext cx="530447" cy="478761"/>
              </a:xfrm>
              <a:prstGeom prst="line">
                <a:avLst/>
              </a:prstGeom>
              <a:ln>
                <a:gradFill>
                  <a:gsLst>
                    <a:gs pos="0">
                      <a:schemeClr val="bg2">
                        <a:lumMod val="75000"/>
                      </a:schemeClr>
                    </a:gs>
                    <a:gs pos="54000">
                      <a:schemeClr val="bg2">
                        <a:lumMod val="7500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5" name="Cube 234">
                <a:extLst>
                  <a:ext uri="{FF2B5EF4-FFF2-40B4-BE49-F238E27FC236}">
                    <a16:creationId xmlns:a16="http://schemas.microsoft.com/office/drawing/2014/main" id="{CB1FE9DB-B2E1-4DC7-9AFE-F9E00089207C}"/>
                  </a:ext>
                </a:extLst>
              </p:cNvPr>
              <p:cNvSpPr/>
              <p:nvPr/>
            </p:nvSpPr>
            <p:spPr>
              <a:xfrm>
                <a:off x="9527690" y="4908441"/>
                <a:ext cx="95114" cy="248550"/>
              </a:xfrm>
              <a:prstGeom prst="cube">
                <a:avLst>
                  <a:gd name="adj" fmla="val 98677"/>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36" name="Cube 235">
                <a:extLst>
                  <a:ext uri="{FF2B5EF4-FFF2-40B4-BE49-F238E27FC236}">
                    <a16:creationId xmlns:a16="http://schemas.microsoft.com/office/drawing/2014/main" id="{3B675210-88CD-4218-9FC4-8AC68A152B41}"/>
                  </a:ext>
                </a:extLst>
              </p:cNvPr>
              <p:cNvSpPr/>
              <p:nvPr/>
            </p:nvSpPr>
            <p:spPr>
              <a:xfrm>
                <a:off x="9415356" y="4683524"/>
                <a:ext cx="286133" cy="704996"/>
              </a:xfrm>
              <a:prstGeom prst="cube">
                <a:avLst>
                  <a:gd name="adj" fmla="val 97275"/>
                </a:avLst>
              </a:prstGeom>
              <a:solidFill>
                <a:srgbClr val="EE9D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cxnSp>
            <p:nvCxnSpPr>
              <p:cNvPr id="237" name="Straight Arrow Connector 236">
                <a:extLst>
                  <a:ext uri="{FF2B5EF4-FFF2-40B4-BE49-F238E27FC236}">
                    <a16:creationId xmlns:a16="http://schemas.microsoft.com/office/drawing/2014/main" id="{3E42A080-EAAA-4E31-9564-4224B453621D}"/>
                  </a:ext>
                </a:extLst>
              </p:cNvPr>
              <p:cNvCxnSpPr>
                <a:cxnSpLocks/>
              </p:cNvCxnSpPr>
              <p:nvPr/>
            </p:nvCxnSpPr>
            <p:spPr>
              <a:xfrm flipH="1">
                <a:off x="9570903" y="4871410"/>
                <a:ext cx="5609" cy="130241"/>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6103DD0C-C8FD-4F39-9948-784A348F47F1}"/>
                  </a:ext>
                </a:extLst>
              </p:cNvPr>
              <p:cNvCxnSpPr>
                <a:cxnSpLocks/>
              </p:cNvCxnSpPr>
              <p:nvPr/>
            </p:nvCxnSpPr>
            <p:spPr>
              <a:xfrm flipH="1">
                <a:off x="9597459" y="4941102"/>
                <a:ext cx="75390" cy="85190"/>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1AAE84DB-F0FA-4D4F-B45C-D288104CB9E0}"/>
                  </a:ext>
                </a:extLst>
              </p:cNvPr>
              <p:cNvCxnSpPr>
                <a:cxnSpLocks/>
              </p:cNvCxnSpPr>
              <p:nvPr/>
            </p:nvCxnSpPr>
            <p:spPr>
              <a:xfrm flipV="1">
                <a:off x="9578352" y="5062152"/>
                <a:ext cx="9725" cy="136694"/>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F9A2A4B-C750-448A-9620-9134EEFDBEEF}"/>
                  </a:ext>
                </a:extLst>
              </p:cNvPr>
              <p:cNvCxnSpPr>
                <a:cxnSpLocks/>
              </p:cNvCxnSpPr>
              <p:nvPr/>
            </p:nvCxnSpPr>
            <p:spPr>
              <a:xfrm flipV="1">
                <a:off x="9459816" y="5049551"/>
                <a:ext cx="90363" cy="77931"/>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6D6AE821-C98F-4270-BADB-DC7014A9C062}"/>
                  </a:ext>
                </a:extLst>
              </p:cNvPr>
              <p:cNvCxnSpPr>
                <a:cxnSpLocks/>
              </p:cNvCxnSpPr>
              <p:nvPr/>
            </p:nvCxnSpPr>
            <p:spPr>
              <a:xfrm flipH="1" flipV="1">
                <a:off x="9602130" y="5047343"/>
                <a:ext cx="76416" cy="63294"/>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4E16879F-E427-4F6C-91AF-E758BFE08A79}"/>
                  </a:ext>
                </a:extLst>
              </p:cNvPr>
              <p:cNvCxnSpPr>
                <a:cxnSpLocks/>
              </p:cNvCxnSpPr>
              <p:nvPr/>
            </p:nvCxnSpPr>
            <p:spPr>
              <a:xfrm>
                <a:off x="9449347" y="4959512"/>
                <a:ext cx="111157" cy="62780"/>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2CA87BC6-6060-4BB4-9045-675CD2F9E5E5}"/>
                  </a:ext>
                </a:extLst>
              </p:cNvPr>
              <p:cNvCxnSpPr>
                <a:cxnSpLocks/>
              </p:cNvCxnSpPr>
              <p:nvPr/>
            </p:nvCxnSpPr>
            <p:spPr>
              <a:xfrm flipV="1">
                <a:off x="9487691" y="5099234"/>
                <a:ext cx="60388" cy="137864"/>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900C81DC-A98F-456D-8ADE-F3A36A220442}"/>
                  </a:ext>
                </a:extLst>
              </p:cNvPr>
              <p:cNvCxnSpPr>
                <a:cxnSpLocks/>
              </p:cNvCxnSpPr>
              <p:nvPr/>
            </p:nvCxnSpPr>
            <p:spPr>
              <a:xfrm flipH="1">
                <a:off x="9599296" y="4843900"/>
                <a:ext cx="50674" cy="127895"/>
              </a:xfrm>
              <a:prstGeom prst="straightConnector1">
                <a:avLst/>
              </a:prstGeom>
              <a:ln w="9525">
                <a:solidFill>
                  <a:srgbClr val="FF0000"/>
                </a:solidFill>
                <a:prstDash val="solid"/>
                <a:tailEnd type="stealth" w="sm" len="sm"/>
              </a:ln>
            </p:spPr>
            <p:style>
              <a:lnRef idx="1">
                <a:schemeClr val="accent1"/>
              </a:lnRef>
              <a:fillRef idx="0">
                <a:schemeClr val="accent1"/>
              </a:fillRef>
              <a:effectRef idx="0">
                <a:schemeClr val="accent1"/>
              </a:effectRef>
              <a:fontRef idx="minor">
                <a:schemeClr val="tx1"/>
              </a:fontRef>
            </p:style>
          </p:cxnSp>
        </p:grpSp>
        <p:sp>
          <p:nvSpPr>
            <p:cNvPr id="253" name="TextBox 252">
              <a:extLst>
                <a:ext uri="{FF2B5EF4-FFF2-40B4-BE49-F238E27FC236}">
                  <a16:creationId xmlns:a16="http://schemas.microsoft.com/office/drawing/2014/main" id="{B7EF0E6E-20C4-4EC2-98FF-F96D6F22A582}"/>
                </a:ext>
              </a:extLst>
            </p:cNvPr>
            <p:cNvSpPr txBox="1"/>
            <p:nvPr/>
          </p:nvSpPr>
          <p:spPr>
            <a:xfrm>
              <a:off x="8146304" y="6347522"/>
              <a:ext cx="2058236" cy="461665"/>
            </a:xfrm>
            <a:prstGeom prst="rect">
              <a:avLst/>
            </a:prstGeom>
            <a:noFill/>
          </p:spPr>
          <p:txBody>
            <a:bodyPr wrap="square" rtlCol="0">
              <a:spAutoFit/>
            </a:bodyPr>
            <a:lstStyle/>
            <a:p>
              <a:r>
                <a:rPr lang="en-US" sz="2400" b="1" dirty="0">
                  <a:solidFill>
                    <a:schemeClr val="bg1"/>
                  </a:solidFill>
                </a:rPr>
                <a:t>LGA Layer</a:t>
              </a:r>
            </a:p>
          </p:txBody>
        </p:sp>
      </p:grpSp>
      <p:grpSp>
        <p:nvGrpSpPr>
          <p:cNvPr id="252" name="Group 251">
            <a:extLst>
              <a:ext uri="{FF2B5EF4-FFF2-40B4-BE49-F238E27FC236}">
                <a16:creationId xmlns:a16="http://schemas.microsoft.com/office/drawing/2014/main" id="{636ADF21-72D3-480B-ACF8-5E05CEC1F5F3}"/>
              </a:ext>
            </a:extLst>
          </p:cNvPr>
          <p:cNvGrpSpPr/>
          <p:nvPr/>
        </p:nvGrpSpPr>
        <p:grpSpPr>
          <a:xfrm>
            <a:off x="2949287" y="938163"/>
            <a:ext cx="5916754" cy="1927143"/>
            <a:chOff x="2949287" y="938163"/>
            <a:chExt cx="5916754" cy="1927143"/>
          </a:xfrm>
        </p:grpSpPr>
        <p:grpSp>
          <p:nvGrpSpPr>
            <p:cNvPr id="247" name="Group 246">
              <a:extLst>
                <a:ext uri="{FF2B5EF4-FFF2-40B4-BE49-F238E27FC236}">
                  <a16:creationId xmlns:a16="http://schemas.microsoft.com/office/drawing/2014/main" id="{64BBF108-02A9-48AC-BC96-76625E2115C8}"/>
                </a:ext>
              </a:extLst>
            </p:cNvPr>
            <p:cNvGrpSpPr/>
            <p:nvPr/>
          </p:nvGrpSpPr>
          <p:grpSpPr>
            <a:xfrm>
              <a:off x="2949287" y="1386840"/>
              <a:ext cx="5916754" cy="1478466"/>
              <a:chOff x="2949287" y="1386840"/>
              <a:chExt cx="5916754" cy="1478466"/>
            </a:xfrm>
          </p:grpSpPr>
          <p:cxnSp>
            <p:nvCxnSpPr>
              <p:cNvPr id="14" name="Straight Arrow Connector 13">
                <a:extLst>
                  <a:ext uri="{FF2B5EF4-FFF2-40B4-BE49-F238E27FC236}">
                    <a16:creationId xmlns:a16="http://schemas.microsoft.com/office/drawing/2014/main" id="{6B5BFAB6-4260-4E2F-A21D-AB7928B5E3A8}"/>
                  </a:ext>
                </a:extLst>
              </p:cNvPr>
              <p:cNvCxnSpPr>
                <a:cxnSpLocks/>
              </p:cNvCxnSpPr>
              <p:nvPr/>
            </p:nvCxnSpPr>
            <p:spPr>
              <a:xfrm flipV="1">
                <a:off x="4569942" y="1871974"/>
                <a:ext cx="0" cy="99333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16F8B717-0360-4766-AF6A-687DB474889F}"/>
                  </a:ext>
                </a:extLst>
              </p:cNvPr>
              <p:cNvGrpSpPr/>
              <p:nvPr/>
            </p:nvGrpSpPr>
            <p:grpSpPr>
              <a:xfrm>
                <a:off x="2949287" y="1386840"/>
                <a:ext cx="5916754" cy="1402434"/>
                <a:chOff x="2949287" y="1386840"/>
                <a:chExt cx="5916754" cy="1402434"/>
              </a:xfrm>
            </p:grpSpPr>
            <p:cxnSp>
              <p:nvCxnSpPr>
                <p:cNvPr id="7" name="Straight Connector 6">
                  <a:extLst>
                    <a:ext uri="{FF2B5EF4-FFF2-40B4-BE49-F238E27FC236}">
                      <a16:creationId xmlns:a16="http://schemas.microsoft.com/office/drawing/2014/main" id="{E8284480-41BA-49A7-B3E4-4DBF747DFC1E}"/>
                    </a:ext>
                  </a:extLst>
                </p:cNvPr>
                <p:cNvCxnSpPr>
                  <a:cxnSpLocks/>
                </p:cNvCxnSpPr>
                <p:nvPr/>
              </p:nvCxnSpPr>
              <p:spPr>
                <a:xfrm flipV="1">
                  <a:off x="2949287" y="1802795"/>
                  <a:ext cx="0" cy="6462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7C9860-DED5-4375-8220-B0009F9AA019}"/>
                    </a:ext>
                  </a:extLst>
                </p:cNvPr>
                <p:cNvGrpSpPr/>
                <p:nvPr/>
              </p:nvGrpSpPr>
              <p:grpSpPr>
                <a:xfrm>
                  <a:off x="2962451" y="1386840"/>
                  <a:ext cx="5903590" cy="1402434"/>
                  <a:chOff x="2962451" y="1386840"/>
                  <a:chExt cx="5903590" cy="1402434"/>
                </a:xfrm>
              </p:grpSpPr>
              <p:cxnSp>
                <p:nvCxnSpPr>
                  <p:cNvPr id="10" name="Straight Arrow Connector 9">
                    <a:extLst>
                      <a:ext uri="{FF2B5EF4-FFF2-40B4-BE49-F238E27FC236}">
                        <a16:creationId xmlns:a16="http://schemas.microsoft.com/office/drawing/2014/main" id="{7E15F6C5-2875-46D7-8AF9-B1053C2A4E85}"/>
                      </a:ext>
                    </a:extLst>
                  </p:cNvPr>
                  <p:cNvCxnSpPr>
                    <a:cxnSpLocks/>
                  </p:cNvCxnSpPr>
                  <p:nvPr/>
                </p:nvCxnSpPr>
                <p:spPr>
                  <a:xfrm>
                    <a:off x="7539692" y="1797350"/>
                    <a:ext cx="570948" cy="516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05C61A7-2142-46B6-86D9-906725D40AE9}"/>
                      </a:ext>
                    </a:extLst>
                  </p:cNvPr>
                  <p:cNvCxnSpPr>
                    <a:stCxn id="19" idx="3"/>
                    <a:endCxn id="21" idx="1"/>
                  </p:cNvCxnSpPr>
                  <p:nvPr/>
                </p:nvCxnSpPr>
                <p:spPr>
                  <a:xfrm>
                    <a:off x="4012359" y="1803732"/>
                    <a:ext cx="110783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3F3B552-EF66-4EA4-BCD5-16C95C13DA8C}"/>
                      </a:ext>
                    </a:extLst>
                  </p:cNvPr>
                  <p:cNvSpPr/>
                  <p:nvPr/>
                </p:nvSpPr>
                <p:spPr>
                  <a:xfrm>
                    <a:off x="3864521" y="1393225"/>
                    <a:ext cx="147838" cy="82101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199B349-FB6D-4F1D-929B-599A39968F4B}"/>
                      </a:ext>
                    </a:extLst>
                  </p:cNvPr>
                  <p:cNvSpPr/>
                  <p:nvPr/>
                </p:nvSpPr>
                <p:spPr>
                  <a:xfrm>
                    <a:off x="4444018" y="1728379"/>
                    <a:ext cx="251909" cy="1450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1" name="Rectangle 20">
                    <a:extLst>
                      <a:ext uri="{FF2B5EF4-FFF2-40B4-BE49-F238E27FC236}">
                        <a16:creationId xmlns:a16="http://schemas.microsoft.com/office/drawing/2014/main" id="{0163EB8A-4E5A-49C4-964B-50721080553B}"/>
                      </a:ext>
                    </a:extLst>
                  </p:cNvPr>
                  <p:cNvSpPr/>
                  <p:nvPr/>
                </p:nvSpPr>
                <p:spPr>
                  <a:xfrm>
                    <a:off x="5120190" y="1393225"/>
                    <a:ext cx="147838" cy="82101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BC471D90-42D8-4AC8-989F-9ED2796CC236}"/>
                      </a:ext>
                    </a:extLst>
                  </p:cNvPr>
                  <p:cNvSpPr/>
                  <p:nvPr/>
                </p:nvSpPr>
                <p:spPr>
                  <a:xfrm>
                    <a:off x="5788711" y="1391218"/>
                    <a:ext cx="147838" cy="82101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326B7391-D5F3-47F3-A859-EF25CECF1EE8}"/>
                      </a:ext>
                    </a:extLst>
                  </p:cNvPr>
                  <p:cNvSpPr/>
                  <p:nvPr/>
                </p:nvSpPr>
                <p:spPr>
                  <a:xfrm>
                    <a:off x="6452948" y="1391218"/>
                    <a:ext cx="128519" cy="82101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8905EFC5-1932-4C33-B7FE-59F9910F37AE}"/>
                      </a:ext>
                    </a:extLst>
                  </p:cNvPr>
                  <p:cNvSpPr/>
                  <p:nvPr/>
                </p:nvSpPr>
                <p:spPr>
                  <a:xfrm>
                    <a:off x="7470944" y="1393225"/>
                    <a:ext cx="128519" cy="82101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8" name="Rectangle 27">
                    <a:extLst>
                      <a:ext uri="{FF2B5EF4-FFF2-40B4-BE49-F238E27FC236}">
                        <a16:creationId xmlns:a16="http://schemas.microsoft.com/office/drawing/2014/main" id="{85AD282D-C6A4-45B7-B1F2-8900D5F70238}"/>
                      </a:ext>
                    </a:extLst>
                  </p:cNvPr>
                  <p:cNvSpPr/>
                  <p:nvPr/>
                </p:nvSpPr>
                <p:spPr>
                  <a:xfrm>
                    <a:off x="8109600" y="1386840"/>
                    <a:ext cx="147838" cy="82101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42" name="TextBox 72">
                    <a:extLst>
                      <a:ext uri="{FF2B5EF4-FFF2-40B4-BE49-F238E27FC236}">
                        <a16:creationId xmlns:a16="http://schemas.microsoft.com/office/drawing/2014/main" id="{F01D63E1-C5A1-4EDA-A97B-084B65D82FAC}"/>
                      </a:ext>
                    </a:extLst>
                  </p:cNvPr>
                  <p:cNvSpPr txBox="1"/>
                  <p:nvPr/>
                </p:nvSpPr>
                <p:spPr>
                  <a:xfrm>
                    <a:off x="6500044" y="1471648"/>
                    <a:ext cx="1162136" cy="50013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650" b="1" dirty="0">
                        <a:solidFill>
                          <a:schemeClr val="bg1"/>
                        </a:solidFill>
                      </a:rPr>
                      <a:t>...    …</a:t>
                    </a:r>
                  </a:p>
                </p:txBody>
              </p:sp>
              <p:cxnSp>
                <p:nvCxnSpPr>
                  <p:cNvPr id="49" name="Straight Arrow Connector 48">
                    <a:extLst>
                      <a:ext uri="{FF2B5EF4-FFF2-40B4-BE49-F238E27FC236}">
                        <a16:creationId xmlns:a16="http://schemas.microsoft.com/office/drawing/2014/main" id="{D949E038-9BF2-4A2B-A99B-3C94AEB215B0}"/>
                      </a:ext>
                    </a:extLst>
                  </p:cNvPr>
                  <p:cNvCxnSpPr>
                    <a:cxnSpLocks/>
                    <a:stCxn id="25" idx="3"/>
                    <a:endCxn id="26" idx="1"/>
                  </p:cNvCxnSpPr>
                  <p:nvPr/>
                </p:nvCxnSpPr>
                <p:spPr>
                  <a:xfrm>
                    <a:off x="5936548" y="1801724"/>
                    <a:ext cx="51640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906B2F0-BFD3-4552-9B56-CF32070CD1C2}"/>
                      </a:ext>
                    </a:extLst>
                  </p:cNvPr>
                  <p:cNvCxnSpPr>
                    <a:cxnSpLocks/>
                    <a:stCxn id="21" idx="3"/>
                    <a:endCxn id="25" idx="1"/>
                  </p:cNvCxnSpPr>
                  <p:nvPr/>
                </p:nvCxnSpPr>
                <p:spPr>
                  <a:xfrm flipV="1">
                    <a:off x="5268028" y="1801726"/>
                    <a:ext cx="520683" cy="200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5BDB81-E0B5-4015-BB71-1D4B351A1894}"/>
                      </a:ext>
                    </a:extLst>
                  </p:cNvPr>
                  <p:cNvCxnSpPr>
                    <a:cxnSpLocks/>
                  </p:cNvCxnSpPr>
                  <p:nvPr/>
                </p:nvCxnSpPr>
                <p:spPr>
                  <a:xfrm>
                    <a:off x="6989220" y="1795673"/>
                    <a:ext cx="1897" cy="99257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4E8AD6E-EEFF-463E-8446-41BC9784E7D3}"/>
                      </a:ext>
                    </a:extLst>
                  </p:cNvPr>
                  <p:cNvCxnSpPr>
                    <a:cxnSpLocks/>
                  </p:cNvCxnSpPr>
                  <p:nvPr/>
                </p:nvCxnSpPr>
                <p:spPr>
                  <a:xfrm>
                    <a:off x="6222431" y="1803734"/>
                    <a:ext cx="0" cy="97276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CE18195-8BC8-4D79-A03A-FB6C10F2707A}"/>
                      </a:ext>
                    </a:extLst>
                  </p:cNvPr>
                  <p:cNvSpPr/>
                  <p:nvPr/>
                </p:nvSpPr>
                <p:spPr>
                  <a:xfrm>
                    <a:off x="6149362" y="2114664"/>
                    <a:ext cx="147838" cy="25875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2D26BA68-F0CD-49D2-94FE-612806A7D0F7}"/>
                      </a:ext>
                    </a:extLst>
                  </p:cNvPr>
                  <p:cNvSpPr/>
                  <p:nvPr/>
                </p:nvSpPr>
                <p:spPr>
                  <a:xfrm>
                    <a:off x="6921397" y="2113880"/>
                    <a:ext cx="147838" cy="25875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5" name="Straight Arrow Connector 54">
                    <a:extLst>
                      <a:ext uri="{FF2B5EF4-FFF2-40B4-BE49-F238E27FC236}">
                        <a16:creationId xmlns:a16="http://schemas.microsoft.com/office/drawing/2014/main" id="{5AC2C558-EAF0-406D-8DF8-7DB4F1AE40ED}"/>
                      </a:ext>
                    </a:extLst>
                  </p:cNvPr>
                  <p:cNvCxnSpPr>
                    <a:cxnSpLocks/>
                    <a:endCxn id="44" idx="0"/>
                  </p:cNvCxnSpPr>
                  <p:nvPr/>
                </p:nvCxnSpPr>
                <p:spPr>
                  <a:xfrm flipH="1">
                    <a:off x="7858931" y="1803734"/>
                    <a:ext cx="997" cy="98554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5B2CD53-F92A-40C2-8425-1859880E8B4A}"/>
                      </a:ext>
                    </a:extLst>
                  </p:cNvPr>
                  <p:cNvSpPr/>
                  <p:nvPr/>
                </p:nvSpPr>
                <p:spPr>
                  <a:xfrm>
                    <a:off x="7789995" y="2110205"/>
                    <a:ext cx="147838" cy="25875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7" name="Straight Arrow Connector 56">
                    <a:extLst>
                      <a:ext uri="{FF2B5EF4-FFF2-40B4-BE49-F238E27FC236}">
                        <a16:creationId xmlns:a16="http://schemas.microsoft.com/office/drawing/2014/main" id="{D3E02404-010A-44E8-9805-16AE4C3536EC}"/>
                      </a:ext>
                    </a:extLst>
                  </p:cNvPr>
                  <p:cNvCxnSpPr>
                    <a:cxnSpLocks/>
                  </p:cNvCxnSpPr>
                  <p:nvPr/>
                </p:nvCxnSpPr>
                <p:spPr>
                  <a:xfrm>
                    <a:off x="6881921" y="1804531"/>
                    <a:ext cx="254515"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A8F3FD9-A03E-467D-A504-C82869921486}"/>
                      </a:ext>
                    </a:extLst>
                  </p:cNvPr>
                  <p:cNvCxnSpPr>
                    <a:cxnSpLocks/>
                  </p:cNvCxnSpPr>
                  <p:nvPr/>
                </p:nvCxnSpPr>
                <p:spPr>
                  <a:xfrm>
                    <a:off x="8791013" y="1785401"/>
                    <a:ext cx="1897" cy="96021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11B9302-43D2-4B10-8766-BA6D32B8F92E}"/>
                      </a:ext>
                    </a:extLst>
                  </p:cNvPr>
                  <p:cNvSpPr/>
                  <p:nvPr/>
                </p:nvSpPr>
                <p:spPr>
                  <a:xfrm>
                    <a:off x="8718203" y="2097974"/>
                    <a:ext cx="147838" cy="25875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5" name="Straight Connector 64">
                    <a:extLst>
                      <a:ext uri="{FF2B5EF4-FFF2-40B4-BE49-F238E27FC236}">
                        <a16:creationId xmlns:a16="http://schemas.microsoft.com/office/drawing/2014/main" id="{F6C012AA-F5CA-411B-B029-D1B46DE80701}"/>
                      </a:ext>
                    </a:extLst>
                  </p:cNvPr>
                  <p:cNvCxnSpPr>
                    <a:cxnSpLocks/>
                  </p:cNvCxnSpPr>
                  <p:nvPr/>
                </p:nvCxnSpPr>
                <p:spPr>
                  <a:xfrm>
                    <a:off x="8257436" y="1793458"/>
                    <a:ext cx="533062" cy="21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32C6C79-2447-4FDD-9460-ECF0332AE126}"/>
                      </a:ext>
                    </a:extLst>
                  </p:cNvPr>
                  <p:cNvCxnSpPr>
                    <a:cxnSpLocks/>
                  </p:cNvCxnSpPr>
                  <p:nvPr/>
                </p:nvCxnSpPr>
                <p:spPr>
                  <a:xfrm flipV="1">
                    <a:off x="2962451" y="1810851"/>
                    <a:ext cx="914118" cy="6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254" name="TextBox 253">
              <a:extLst>
                <a:ext uri="{FF2B5EF4-FFF2-40B4-BE49-F238E27FC236}">
                  <a16:creationId xmlns:a16="http://schemas.microsoft.com/office/drawing/2014/main" id="{38F35BCE-AFC6-48BE-9226-210C2E96A812}"/>
                </a:ext>
              </a:extLst>
            </p:cNvPr>
            <p:cNvSpPr txBox="1"/>
            <p:nvPr/>
          </p:nvSpPr>
          <p:spPr>
            <a:xfrm>
              <a:off x="4799807" y="938163"/>
              <a:ext cx="2818665" cy="461665"/>
            </a:xfrm>
            <a:prstGeom prst="rect">
              <a:avLst/>
            </a:prstGeom>
            <a:noFill/>
          </p:spPr>
          <p:txBody>
            <a:bodyPr wrap="square" rtlCol="0">
              <a:spAutoFit/>
            </a:bodyPr>
            <a:lstStyle/>
            <a:p>
              <a:r>
                <a:rPr lang="en-US" sz="2400" b="1" dirty="0">
                  <a:solidFill>
                    <a:schemeClr val="accent6">
                      <a:lumMod val="20000"/>
                      <a:lumOff val="80000"/>
                    </a:schemeClr>
                  </a:solidFill>
                </a:rPr>
                <a:t>Learning Guidance</a:t>
              </a:r>
            </a:p>
          </p:txBody>
        </p:sp>
      </p:grpSp>
    </p:spTree>
    <p:custDataLst>
      <p:tags r:id="rId1"/>
    </p:custDataLst>
    <p:extLst>
      <p:ext uri="{BB962C8B-B14F-4D97-AF65-F5344CB8AC3E}">
        <p14:creationId xmlns:p14="http://schemas.microsoft.com/office/powerpoint/2010/main" val="1302990378"/>
      </p:ext>
    </p:extLst>
  </p:cSld>
  <p:clrMapOvr>
    <a:masterClrMapping/>
  </p:clrMapOvr>
  <mc:AlternateContent xmlns:mc="http://schemas.openxmlformats.org/markup-compatibility/2006" xmlns:p14="http://schemas.microsoft.com/office/powerpoint/2010/main">
    <mc:Choice Requires="p14">
      <p:transition p14:dur="10" advTm="33202"/>
    </mc:Choice>
    <mc:Fallback xmlns="">
      <p:transition advTm="332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gtEl>
                                        <p:attrNameLst>
                                          <p:attrName>style.visibility</p:attrName>
                                        </p:attrNameLst>
                                      </p:cBhvr>
                                      <p:to>
                                        <p:strVal val="visible"/>
                                      </p:to>
                                    </p:set>
                                    <p:animEffect transition="in" filter="fade">
                                      <p:cBhvr>
                                        <p:cTn id="12" dur="500"/>
                                        <p:tgtEl>
                                          <p:spTgt spid="2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gtEl>
                                        <p:attrNameLst>
                                          <p:attrName>style.visibility</p:attrName>
                                        </p:attrNameLst>
                                      </p:cBhvr>
                                      <p:to>
                                        <p:strVal val="visible"/>
                                      </p:to>
                                    </p:set>
                                    <p:animEffect transition="in" filter="fade">
                                      <p:cBhvr>
                                        <p:cTn id="17" dur="500"/>
                                        <p:tgtEl>
                                          <p:spTgt spid="2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
                                        </p:tgtEl>
                                        <p:attrNameLst>
                                          <p:attrName>style.visibility</p:attrName>
                                        </p:attrNameLst>
                                      </p:cBhvr>
                                      <p:to>
                                        <p:strVal val="visible"/>
                                      </p:to>
                                    </p:set>
                                    <p:animEffect transition="in" filter="fade">
                                      <p:cBhvr>
                                        <p:cTn id="22"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Box 320">
            <a:extLst>
              <a:ext uri="{FF2B5EF4-FFF2-40B4-BE49-F238E27FC236}">
                <a16:creationId xmlns:a16="http://schemas.microsoft.com/office/drawing/2014/main" id="{C050F6E5-D3A6-4E51-A521-E2A09D29BC27}"/>
              </a:ext>
            </a:extLst>
          </p:cNvPr>
          <p:cNvSpPr txBox="1"/>
          <p:nvPr/>
        </p:nvSpPr>
        <p:spPr>
          <a:xfrm>
            <a:off x="243950" y="317440"/>
            <a:ext cx="11669757" cy="646331"/>
          </a:xfrm>
          <a:prstGeom prst="rect">
            <a:avLst/>
          </a:prstGeom>
          <a:noFill/>
        </p:spPr>
        <p:txBody>
          <a:bodyPr wrap="square" rtlCol="0">
            <a:spAutoFit/>
          </a:bodyPr>
          <a:lstStyle/>
          <a:p>
            <a:pPr algn="ctr"/>
            <a:r>
              <a:rPr lang="en-US" sz="3600" b="1" dirty="0">
                <a:solidFill>
                  <a:schemeClr val="bg1"/>
                </a:solidFill>
              </a:rPr>
              <a:t>Experimental Results</a:t>
            </a:r>
          </a:p>
        </p:txBody>
      </p:sp>
      <p:pic>
        <p:nvPicPr>
          <p:cNvPr id="4" name="Picture 3" descr="A picture containing indoor, table, computer&#10;&#10;Description automatically generated">
            <a:extLst>
              <a:ext uri="{FF2B5EF4-FFF2-40B4-BE49-F238E27FC236}">
                <a16:creationId xmlns:a16="http://schemas.microsoft.com/office/drawing/2014/main" id="{4D69DFDD-C1DD-467B-B173-D62C87A6F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628" y="1110348"/>
            <a:ext cx="4194528" cy="2173816"/>
          </a:xfrm>
          <a:prstGeom prst="rect">
            <a:avLst/>
          </a:prstGeom>
        </p:spPr>
      </p:pic>
      <p:pic>
        <p:nvPicPr>
          <p:cNvPr id="11" name="Picture 10">
            <a:extLst>
              <a:ext uri="{FF2B5EF4-FFF2-40B4-BE49-F238E27FC236}">
                <a16:creationId xmlns:a16="http://schemas.microsoft.com/office/drawing/2014/main" id="{63F09619-14DD-4D4B-8D8E-D5FEAA8AEE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470" y="1106890"/>
            <a:ext cx="4073640" cy="2165927"/>
          </a:xfrm>
          <a:prstGeom prst="rect">
            <a:avLst/>
          </a:prstGeom>
        </p:spPr>
      </p:pic>
      <p:grpSp>
        <p:nvGrpSpPr>
          <p:cNvPr id="14" name="Group 13">
            <a:extLst>
              <a:ext uri="{FF2B5EF4-FFF2-40B4-BE49-F238E27FC236}">
                <a16:creationId xmlns:a16="http://schemas.microsoft.com/office/drawing/2014/main" id="{584C1732-7BE6-4BCF-9932-F819C4966F26}"/>
              </a:ext>
            </a:extLst>
          </p:cNvPr>
          <p:cNvGrpSpPr/>
          <p:nvPr/>
        </p:nvGrpSpPr>
        <p:grpSpPr>
          <a:xfrm>
            <a:off x="1656628" y="3665442"/>
            <a:ext cx="8780482" cy="2583978"/>
            <a:chOff x="1576242" y="3665442"/>
            <a:chExt cx="8780482" cy="2583978"/>
          </a:xfrm>
        </p:grpSpPr>
        <p:pic>
          <p:nvPicPr>
            <p:cNvPr id="8" name="Picture 7">
              <a:extLst>
                <a:ext uri="{FF2B5EF4-FFF2-40B4-BE49-F238E27FC236}">
                  <a16:creationId xmlns:a16="http://schemas.microsoft.com/office/drawing/2014/main" id="{35CE4A5A-9043-495F-8019-931CE936CF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6242" y="3690568"/>
              <a:ext cx="4194528" cy="2152448"/>
            </a:xfrm>
            <a:prstGeom prst="rect">
              <a:avLst/>
            </a:prstGeom>
          </p:spPr>
        </p:pic>
        <p:pic>
          <p:nvPicPr>
            <p:cNvPr id="13" name="Picture 12" descr="A close up of a logo&#10;&#10;Description automatically generated">
              <a:extLst>
                <a:ext uri="{FF2B5EF4-FFF2-40B4-BE49-F238E27FC236}">
                  <a16:creationId xmlns:a16="http://schemas.microsoft.com/office/drawing/2014/main" id="{9EB117A9-00C8-4037-B93E-C40CCCAF4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281" y="3665442"/>
              <a:ext cx="4079443" cy="2152448"/>
            </a:xfrm>
            <a:prstGeom prst="rect">
              <a:avLst/>
            </a:prstGeom>
          </p:spPr>
        </p:pic>
        <p:sp>
          <p:nvSpPr>
            <p:cNvPr id="15" name="TextBox 14">
              <a:extLst>
                <a:ext uri="{FF2B5EF4-FFF2-40B4-BE49-F238E27FC236}">
                  <a16:creationId xmlns:a16="http://schemas.microsoft.com/office/drawing/2014/main" id="{E4C6B154-22D6-4EAB-B35F-0901A216D31D}"/>
                </a:ext>
              </a:extLst>
            </p:cNvPr>
            <p:cNvSpPr txBox="1"/>
            <p:nvPr/>
          </p:nvSpPr>
          <p:spPr>
            <a:xfrm>
              <a:off x="7367564" y="5748678"/>
              <a:ext cx="2058236" cy="461665"/>
            </a:xfrm>
            <a:prstGeom prst="rect">
              <a:avLst/>
            </a:prstGeom>
            <a:noFill/>
          </p:spPr>
          <p:txBody>
            <a:bodyPr wrap="square" rtlCol="0">
              <a:spAutoFit/>
            </a:bodyPr>
            <a:lstStyle/>
            <a:p>
              <a:r>
                <a:rPr lang="en-US" sz="2400" b="1" dirty="0">
                  <a:solidFill>
                    <a:schemeClr val="bg1"/>
                  </a:solidFill>
                </a:rPr>
                <a:t>Ground Truth</a:t>
              </a:r>
            </a:p>
          </p:txBody>
        </p:sp>
        <p:sp>
          <p:nvSpPr>
            <p:cNvPr id="16" name="TextBox 15">
              <a:extLst>
                <a:ext uri="{FF2B5EF4-FFF2-40B4-BE49-F238E27FC236}">
                  <a16:creationId xmlns:a16="http://schemas.microsoft.com/office/drawing/2014/main" id="{3969B3C0-1768-4DCE-A24E-F43FFC053F5C}"/>
                </a:ext>
              </a:extLst>
            </p:cNvPr>
            <p:cNvSpPr txBox="1"/>
            <p:nvPr/>
          </p:nvSpPr>
          <p:spPr>
            <a:xfrm>
              <a:off x="2862546" y="5787755"/>
              <a:ext cx="2058236" cy="461665"/>
            </a:xfrm>
            <a:prstGeom prst="rect">
              <a:avLst/>
            </a:prstGeom>
            <a:noFill/>
          </p:spPr>
          <p:txBody>
            <a:bodyPr wrap="square" rtlCol="0">
              <a:spAutoFit/>
            </a:bodyPr>
            <a:lstStyle/>
            <a:p>
              <a:r>
                <a:rPr lang="en-US" sz="2400" b="1" dirty="0">
                  <a:solidFill>
                    <a:srgbClr val="FF0000"/>
                  </a:solidFill>
                </a:rPr>
                <a:t>Our GANet-2</a:t>
              </a:r>
            </a:p>
          </p:txBody>
        </p:sp>
      </p:grpSp>
      <p:sp>
        <p:nvSpPr>
          <p:cNvPr id="17" name="TextBox 16">
            <a:extLst>
              <a:ext uri="{FF2B5EF4-FFF2-40B4-BE49-F238E27FC236}">
                <a16:creationId xmlns:a16="http://schemas.microsoft.com/office/drawing/2014/main" id="{387D3CEC-9C7C-421B-BED7-93089F50AE44}"/>
              </a:ext>
            </a:extLst>
          </p:cNvPr>
          <p:cNvSpPr txBox="1"/>
          <p:nvPr/>
        </p:nvSpPr>
        <p:spPr>
          <a:xfrm>
            <a:off x="6753057" y="3236563"/>
            <a:ext cx="4126075" cy="461665"/>
          </a:xfrm>
          <a:prstGeom prst="rect">
            <a:avLst/>
          </a:prstGeom>
          <a:noFill/>
        </p:spPr>
        <p:txBody>
          <a:bodyPr wrap="square" rtlCol="0">
            <a:spAutoFit/>
          </a:bodyPr>
          <a:lstStyle/>
          <a:p>
            <a:r>
              <a:rPr lang="en-US" sz="2400" b="1" dirty="0">
                <a:solidFill>
                  <a:schemeClr val="bg1"/>
                </a:solidFill>
              </a:rPr>
              <a:t>GC-Net </a:t>
            </a:r>
            <a:r>
              <a:rPr lang="en-US" sz="2100" i="1" dirty="0">
                <a:solidFill>
                  <a:schemeClr val="bg1"/>
                </a:solidFill>
              </a:rPr>
              <a:t>[Kendall et al. 2017]</a:t>
            </a:r>
          </a:p>
        </p:txBody>
      </p:sp>
      <p:sp>
        <p:nvSpPr>
          <p:cNvPr id="18" name="TextBox 17">
            <a:extLst>
              <a:ext uri="{FF2B5EF4-FFF2-40B4-BE49-F238E27FC236}">
                <a16:creationId xmlns:a16="http://schemas.microsoft.com/office/drawing/2014/main" id="{5732C9D9-82A7-4D4A-8A02-A625BD55F673}"/>
              </a:ext>
            </a:extLst>
          </p:cNvPr>
          <p:cNvSpPr txBox="1"/>
          <p:nvPr/>
        </p:nvSpPr>
        <p:spPr>
          <a:xfrm>
            <a:off x="3105386" y="3246611"/>
            <a:ext cx="2058236" cy="461665"/>
          </a:xfrm>
          <a:prstGeom prst="rect">
            <a:avLst/>
          </a:prstGeom>
          <a:noFill/>
        </p:spPr>
        <p:txBody>
          <a:bodyPr wrap="square" rtlCol="0">
            <a:spAutoFit/>
          </a:bodyPr>
          <a:lstStyle/>
          <a:p>
            <a:r>
              <a:rPr lang="en-US" sz="2400" b="1" dirty="0">
                <a:solidFill>
                  <a:schemeClr val="bg1"/>
                </a:solidFill>
              </a:rPr>
              <a:t>Input</a:t>
            </a:r>
          </a:p>
        </p:txBody>
      </p:sp>
    </p:spTree>
    <p:extLst>
      <p:ext uri="{BB962C8B-B14F-4D97-AF65-F5344CB8AC3E}">
        <p14:creationId xmlns:p14="http://schemas.microsoft.com/office/powerpoint/2010/main" val="359132940"/>
      </p:ext>
    </p:extLst>
  </p:cSld>
  <p:clrMapOvr>
    <a:masterClrMapping/>
  </p:clrMapOvr>
  <mc:AlternateContent xmlns:mc="http://schemas.openxmlformats.org/markup-compatibility/2006" xmlns:p14="http://schemas.microsoft.com/office/powerpoint/2010/main">
    <mc:Choice Requires="p14">
      <p:transition p14:dur="10" advTm="9002"/>
    </mc:Choice>
    <mc:Fallback xmlns="">
      <p:transition advTm="90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Box 320">
            <a:extLst>
              <a:ext uri="{FF2B5EF4-FFF2-40B4-BE49-F238E27FC236}">
                <a16:creationId xmlns:a16="http://schemas.microsoft.com/office/drawing/2014/main" id="{C050F6E5-D3A6-4E51-A521-E2A09D29BC27}"/>
              </a:ext>
            </a:extLst>
          </p:cNvPr>
          <p:cNvSpPr txBox="1"/>
          <p:nvPr/>
        </p:nvSpPr>
        <p:spPr>
          <a:xfrm>
            <a:off x="243950" y="308772"/>
            <a:ext cx="11669757" cy="646331"/>
          </a:xfrm>
          <a:prstGeom prst="rect">
            <a:avLst/>
          </a:prstGeom>
          <a:noFill/>
        </p:spPr>
        <p:txBody>
          <a:bodyPr wrap="square" rtlCol="0">
            <a:spAutoFit/>
          </a:bodyPr>
          <a:lstStyle/>
          <a:p>
            <a:pPr algn="ctr"/>
            <a:r>
              <a:rPr lang="en-US" sz="3600" b="1" dirty="0">
                <a:solidFill>
                  <a:schemeClr val="bg1"/>
                </a:solidFill>
              </a:rPr>
              <a:t>Experimental Results</a:t>
            </a:r>
          </a:p>
        </p:txBody>
      </p:sp>
      <p:pic>
        <p:nvPicPr>
          <p:cNvPr id="4" name="Picture 3">
            <a:extLst>
              <a:ext uri="{FF2B5EF4-FFF2-40B4-BE49-F238E27FC236}">
                <a16:creationId xmlns:a16="http://schemas.microsoft.com/office/drawing/2014/main" id="{BC7D6586-B4FE-495E-B504-0E2853758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515" y="1436585"/>
            <a:ext cx="5603735" cy="1697828"/>
          </a:xfrm>
          <a:prstGeom prst="rect">
            <a:avLst/>
          </a:prstGeom>
        </p:spPr>
      </p:pic>
      <p:pic>
        <p:nvPicPr>
          <p:cNvPr id="8" name="Picture 7" descr="A car parked on a city street&#10;&#10;Description automatically generated">
            <a:extLst>
              <a:ext uri="{FF2B5EF4-FFF2-40B4-BE49-F238E27FC236}">
                <a16:creationId xmlns:a16="http://schemas.microsoft.com/office/drawing/2014/main" id="{196D981F-7EB9-41CD-A72F-C38D79E0C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465" y="1436585"/>
            <a:ext cx="5603735" cy="1697828"/>
          </a:xfrm>
          <a:prstGeom prst="rect">
            <a:avLst/>
          </a:prstGeom>
        </p:spPr>
      </p:pic>
      <p:pic>
        <p:nvPicPr>
          <p:cNvPr id="11" name="Picture 10">
            <a:extLst>
              <a:ext uri="{FF2B5EF4-FFF2-40B4-BE49-F238E27FC236}">
                <a16:creationId xmlns:a16="http://schemas.microsoft.com/office/drawing/2014/main" id="{6809D4DC-993B-463A-8929-011D6D731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1515" y="3675674"/>
            <a:ext cx="5603732" cy="1697827"/>
          </a:xfrm>
          <a:prstGeom prst="rect">
            <a:avLst/>
          </a:prstGeom>
        </p:spPr>
      </p:pic>
      <p:pic>
        <p:nvPicPr>
          <p:cNvPr id="13" name="Picture 12">
            <a:extLst>
              <a:ext uri="{FF2B5EF4-FFF2-40B4-BE49-F238E27FC236}">
                <a16:creationId xmlns:a16="http://schemas.microsoft.com/office/drawing/2014/main" id="{4414662A-792E-4C4E-B20E-E19FF1545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64" y="3675673"/>
            <a:ext cx="5603735" cy="1697827"/>
          </a:xfrm>
          <a:prstGeom prst="rect">
            <a:avLst/>
          </a:prstGeom>
        </p:spPr>
      </p:pic>
      <p:sp>
        <p:nvSpPr>
          <p:cNvPr id="16" name="TextBox 15">
            <a:extLst>
              <a:ext uri="{FF2B5EF4-FFF2-40B4-BE49-F238E27FC236}">
                <a16:creationId xmlns:a16="http://schemas.microsoft.com/office/drawing/2014/main" id="{6B4DB4CD-64B7-4347-AE0D-1B3557BAC2C0}"/>
              </a:ext>
            </a:extLst>
          </p:cNvPr>
          <p:cNvSpPr txBox="1"/>
          <p:nvPr/>
        </p:nvSpPr>
        <p:spPr>
          <a:xfrm>
            <a:off x="2758719" y="3134413"/>
            <a:ext cx="2058236" cy="461665"/>
          </a:xfrm>
          <a:prstGeom prst="rect">
            <a:avLst/>
          </a:prstGeom>
          <a:noFill/>
        </p:spPr>
        <p:txBody>
          <a:bodyPr wrap="square" rtlCol="0">
            <a:spAutoFit/>
          </a:bodyPr>
          <a:lstStyle/>
          <a:p>
            <a:r>
              <a:rPr lang="en-US" sz="2400" b="1" dirty="0">
                <a:solidFill>
                  <a:schemeClr val="bg1"/>
                </a:solidFill>
              </a:rPr>
              <a:t>Input</a:t>
            </a:r>
          </a:p>
        </p:txBody>
      </p:sp>
      <p:sp>
        <p:nvSpPr>
          <p:cNvPr id="18" name="TextBox 17">
            <a:extLst>
              <a:ext uri="{FF2B5EF4-FFF2-40B4-BE49-F238E27FC236}">
                <a16:creationId xmlns:a16="http://schemas.microsoft.com/office/drawing/2014/main" id="{3397B144-9FB4-4515-818B-114B00D115D1}"/>
              </a:ext>
            </a:extLst>
          </p:cNvPr>
          <p:cNvSpPr txBox="1"/>
          <p:nvPr/>
        </p:nvSpPr>
        <p:spPr>
          <a:xfrm>
            <a:off x="1392766" y="5382960"/>
            <a:ext cx="3730736" cy="461665"/>
          </a:xfrm>
          <a:prstGeom prst="rect">
            <a:avLst/>
          </a:prstGeom>
          <a:noFill/>
        </p:spPr>
        <p:txBody>
          <a:bodyPr wrap="square" rtlCol="0">
            <a:spAutoFit/>
          </a:bodyPr>
          <a:lstStyle/>
          <a:p>
            <a:r>
              <a:rPr lang="en-US" sz="2400" b="1" dirty="0" err="1">
                <a:solidFill>
                  <a:schemeClr val="bg1"/>
                </a:solidFill>
              </a:rPr>
              <a:t>PSMNet</a:t>
            </a:r>
            <a:r>
              <a:rPr lang="en-US" sz="2400" b="1" dirty="0">
                <a:solidFill>
                  <a:schemeClr val="bg1"/>
                </a:solidFill>
              </a:rPr>
              <a:t> </a:t>
            </a:r>
            <a:r>
              <a:rPr lang="en-US" sz="2100" i="1" dirty="0">
                <a:solidFill>
                  <a:schemeClr val="bg1"/>
                </a:solidFill>
              </a:rPr>
              <a:t>[Chang et al. 2018]</a:t>
            </a:r>
          </a:p>
        </p:txBody>
      </p:sp>
      <p:sp>
        <p:nvSpPr>
          <p:cNvPr id="19" name="TextBox 18">
            <a:extLst>
              <a:ext uri="{FF2B5EF4-FFF2-40B4-BE49-F238E27FC236}">
                <a16:creationId xmlns:a16="http://schemas.microsoft.com/office/drawing/2014/main" id="{43C61CA9-725F-4D1E-B32F-B35309F78F51}"/>
              </a:ext>
            </a:extLst>
          </p:cNvPr>
          <p:cNvSpPr txBox="1"/>
          <p:nvPr/>
        </p:nvSpPr>
        <p:spPr>
          <a:xfrm>
            <a:off x="8361902" y="5371878"/>
            <a:ext cx="2058236" cy="461665"/>
          </a:xfrm>
          <a:prstGeom prst="rect">
            <a:avLst/>
          </a:prstGeom>
          <a:noFill/>
        </p:spPr>
        <p:txBody>
          <a:bodyPr wrap="square" rtlCol="0">
            <a:spAutoFit/>
          </a:bodyPr>
          <a:lstStyle/>
          <a:p>
            <a:r>
              <a:rPr lang="en-US" sz="2400" b="1" dirty="0">
                <a:solidFill>
                  <a:srgbClr val="FF0000"/>
                </a:solidFill>
              </a:rPr>
              <a:t>Our </a:t>
            </a:r>
            <a:r>
              <a:rPr lang="en-US" sz="2400" b="1" dirty="0" err="1">
                <a:solidFill>
                  <a:srgbClr val="FF0000"/>
                </a:solidFill>
              </a:rPr>
              <a:t>GANet</a:t>
            </a:r>
            <a:endParaRPr lang="en-US" sz="2400" b="1" dirty="0">
              <a:solidFill>
                <a:srgbClr val="FF0000"/>
              </a:solidFill>
            </a:endParaRPr>
          </a:p>
        </p:txBody>
      </p:sp>
      <p:sp>
        <p:nvSpPr>
          <p:cNvPr id="20" name="TextBox 19">
            <a:extLst>
              <a:ext uri="{FF2B5EF4-FFF2-40B4-BE49-F238E27FC236}">
                <a16:creationId xmlns:a16="http://schemas.microsoft.com/office/drawing/2014/main" id="{B45923D0-82B4-4688-A2B2-4B49BF111503}"/>
              </a:ext>
            </a:extLst>
          </p:cNvPr>
          <p:cNvSpPr txBox="1"/>
          <p:nvPr/>
        </p:nvSpPr>
        <p:spPr>
          <a:xfrm>
            <a:off x="7446394" y="3123554"/>
            <a:ext cx="4126075" cy="461665"/>
          </a:xfrm>
          <a:prstGeom prst="rect">
            <a:avLst/>
          </a:prstGeom>
          <a:noFill/>
        </p:spPr>
        <p:txBody>
          <a:bodyPr wrap="square" rtlCol="0">
            <a:spAutoFit/>
          </a:bodyPr>
          <a:lstStyle/>
          <a:p>
            <a:r>
              <a:rPr lang="en-US" sz="2400" b="1" dirty="0">
                <a:solidFill>
                  <a:schemeClr val="bg1"/>
                </a:solidFill>
              </a:rPr>
              <a:t>GC-Net </a:t>
            </a:r>
            <a:r>
              <a:rPr lang="en-US" sz="2100" i="1" dirty="0">
                <a:solidFill>
                  <a:schemeClr val="bg1"/>
                </a:solidFill>
              </a:rPr>
              <a:t>[Kendall et al. 2017]</a:t>
            </a:r>
          </a:p>
        </p:txBody>
      </p:sp>
      <p:sp>
        <p:nvSpPr>
          <p:cNvPr id="14" name="Arrow: Down 13">
            <a:extLst>
              <a:ext uri="{FF2B5EF4-FFF2-40B4-BE49-F238E27FC236}">
                <a16:creationId xmlns:a16="http://schemas.microsoft.com/office/drawing/2014/main" id="{6E215D3A-72B5-449F-8311-F2DA5E149992}"/>
              </a:ext>
            </a:extLst>
          </p:cNvPr>
          <p:cNvSpPr/>
          <p:nvPr/>
        </p:nvSpPr>
        <p:spPr>
          <a:xfrm>
            <a:off x="5637126" y="4114798"/>
            <a:ext cx="226088" cy="502418"/>
          </a:xfrm>
          <a:prstGeom prst="downArrow">
            <a:avLst>
              <a:gd name="adj1" fmla="val 50000"/>
              <a:gd name="adj2" fmla="val 96530"/>
            </a:avLst>
          </a:prstGeom>
          <a:solidFill>
            <a:schemeClr val="bg1"/>
          </a:solidFill>
          <a:ln w="25400">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7B55B6F5-DB5B-4589-8C99-2E51E72AD899}"/>
              </a:ext>
            </a:extLst>
          </p:cNvPr>
          <p:cNvSpPr/>
          <p:nvPr/>
        </p:nvSpPr>
        <p:spPr>
          <a:xfrm>
            <a:off x="11515058" y="4106520"/>
            <a:ext cx="226088" cy="502418"/>
          </a:xfrm>
          <a:prstGeom prst="downArrow">
            <a:avLst>
              <a:gd name="adj1" fmla="val 50000"/>
              <a:gd name="adj2" fmla="val 96530"/>
            </a:avLst>
          </a:prstGeom>
          <a:solidFill>
            <a:schemeClr val="bg1"/>
          </a:solidFill>
          <a:ln w="25400">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F16B42EE-A667-4940-A513-C0D536D41679}"/>
              </a:ext>
            </a:extLst>
          </p:cNvPr>
          <p:cNvSpPr/>
          <p:nvPr/>
        </p:nvSpPr>
        <p:spPr>
          <a:xfrm>
            <a:off x="11498518" y="1864427"/>
            <a:ext cx="226088" cy="502418"/>
          </a:xfrm>
          <a:prstGeom prst="downArrow">
            <a:avLst>
              <a:gd name="adj1" fmla="val 50000"/>
              <a:gd name="adj2" fmla="val 96530"/>
            </a:avLst>
          </a:prstGeom>
          <a:solidFill>
            <a:schemeClr val="bg1"/>
          </a:solidFill>
          <a:ln w="25400">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47088378"/>
      </p:ext>
    </p:extLst>
  </p:cSld>
  <p:clrMapOvr>
    <a:masterClrMapping/>
  </p:clrMapOvr>
  <mc:AlternateContent xmlns:mc="http://schemas.openxmlformats.org/markup-compatibility/2006" xmlns:p14="http://schemas.microsoft.com/office/powerpoint/2010/main">
    <mc:Choice Requires="p14">
      <p:transition p14:dur="10" advTm="5902"/>
    </mc:Choice>
    <mc:Fallback xmlns="">
      <p:transition advTm="59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Box 320">
            <a:extLst>
              <a:ext uri="{FF2B5EF4-FFF2-40B4-BE49-F238E27FC236}">
                <a16:creationId xmlns:a16="http://schemas.microsoft.com/office/drawing/2014/main" id="{C050F6E5-D3A6-4E51-A521-E2A09D29BC27}"/>
              </a:ext>
            </a:extLst>
          </p:cNvPr>
          <p:cNvSpPr txBox="1"/>
          <p:nvPr/>
        </p:nvSpPr>
        <p:spPr>
          <a:xfrm>
            <a:off x="243950" y="317440"/>
            <a:ext cx="11669757" cy="646331"/>
          </a:xfrm>
          <a:prstGeom prst="rect">
            <a:avLst/>
          </a:prstGeom>
          <a:noFill/>
        </p:spPr>
        <p:txBody>
          <a:bodyPr wrap="square" rtlCol="0">
            <a:spAutoFit/>
          </a:bodyPr>
          <a:lstStyle/>
          <a:p>
            <a:pPr algn="ctr"/>
            <a:r>
              <a:rPr lang="en-US" sz="3600" b="1" dirty="0">
                <a:solidFill>
                  <a:schemeClr val="bg1"/>
                </a:solidFill>
              </a:rPr>
              <a:t>Experimental Results</a:t>
            </a:r>
          </a:p>
        </p:txBody>
      </p:sp>
      <p:pic>
        <p:nvPicPr>
          <p:cNvPr id="3" name="Picture 2" descr="A picture containing text, map&#10;&#10;Description automatically generated">
            <a:extLst>
              <a:ext uri="{FF2B5EF4-FFF2-40B4-BE49-F238E27FC236}">
                <a16:creationId xmlns:a16="http://schemas.microsoft.com/office/drawing/2014/main" id="{A7AA7856-DCBC-421A-9600-C464937AE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46" y="3702506"/>
            <a:ext cx="5127119" cy="1844287"/>
          </a:xfrm>
          <a:prstGeom prst="rect">
            <a:avLst/>
          </a:prstGeom>
        </p:spPr>
      </p:pic>
      <p:pic>
        <p:nvPicPr>
          <p:cNvPr id="5" name="Picture 4" descr="A side view mirror of a car&#10;&#10;Description automatically generated">
            <a:extLst>
              <a:ext uri="{FF2B5EF4-FFF2-40B4-BE49-F238E27FC236}">
                <a16:creationId xmlns:a16="http://schemas.microsoft.com/office/drawing/2014/main" id="{24C34065-B0AE-4DD1-A198-8A38728FC0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248560" y="1428439"/>
            <a:ext cx="5114853" cy="1839875"/>
          </a:xfrm>
          <a:prstGeom prst="rect">
            <a:avLst/>
          </a:prstGeom>
        </p:spPr>
      </p:pic>
      <p:pic>
        <p:nvPicPr>
          <p:cNvPr id="7" name="Picture 6" descr="A car parked on the side of a road&#10;&#10;Description automatically generated">
            <a:extLst>
              <a:ext uri="{FF2B5EF4-FFF2-40B4-BE49-F238E27FC236}">
                <a16:creationId xmlns:a16="http://schemas.microsoft.com/office/drawing/2014/main" id="{697F31C4-C1DD-4F2D-8693-377543356CC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56246" y="1428439"/>
            <a:ext cx="5127120" cy="1839875"/>
          </a:xfrm>
          <a:prstGeom prst="rect">
            <a:avLst/>
          </a:prstGeom>
        </p:spPr>
      </p:pic>
      <p:pic>
        <p:nvPicPr>
          <p:cNvPr id="9" name="Picture 8" descr="A close up of a logo&#10;&#10;Description automatically generated">
            <a:extLst>
              <a:ext uri="{FF2B5EF4-FFF2-40B4-BE49-F238E27FC236}">
                <a16:creationId xmlns:a16="http://schemas.microsoft.com/office/drawing/2014/main" id="{658A0FA6-5068-47FD-892F-37DD7D1613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8560" y="3702505"/>
            <a:ext cx="5114853" cy="1856868"/>
          </a:xfrm>
          <a:prstGeom prst="rect">
            <a:avLst/>
          </a:prstGeom>
        </p:spPr>
      </p:pic>
      <p:sp>
        <p:nvSpPr>
          <p:cNvPr id="11" name="TextBox 10">
            <a:extLst>
              <a:ext uri="{FF2B5EF4-FFF2-40B4-BE49-F238E27FC236}">
                <a16:creationId xmlns:a16="http://schemas.microsoft.com/office/drawing/2014/main" id="{DFA32177-A704-4233-9C32-2CA7EF5F1D5C}"/>
              </a:ext>
            </a:extLst>
          </p:cNvPr>
          <p:cNvSpPr txBox="1"/>
          <p:nvPr/>
        </p:nvSpPr>
        <p:spPr>
          <a:xfrm>
            <a:off x="7268579" y="3240839"/>
            <a:ext cx="3633605" cy="461665"/>
          </a:xfrm>
          <a:prstGeom prst="rect">
            <a:avLst/>
          </a:prstGeom>
          <a:noFill/>
        </p:spPr>
        <p:txBody>
          <a:bodyPr wrap="square" rtlCol="0">
            <a:spAutoFit/>
          </a:bodyPr>
          <a:lstStyle/>
          <a:p>
            <a:r>
              <a:rPr lang="en-US" sz="2400" b="1" dirty="0">
                <a:solidFill>
                  <a:schemeClr val="bg1"/>
                </a:solidFill>
              </a:rPr>
              <a:t>Large </a:t>
            </a:r>
            <a:r>
              <a:rPr lang="en-US" sz="2400" b="1" dirty="0" err="1">
                <a:solidFill>
                  <a:schemeClr val="bg1"/>
                </a:solidFill>
              </a:rPr>
              <a:t>textureless</a:t>
            </a:r>
            <a:r>
              <a:rPr lang="en-US" sz="2400" b="1" dirty="0">
                <a:solidFill>
                  <a:schemeClr val="bg1"/>
                </a:solidFill>
              </a:rPr>
              <a:t> region</a:t>
            </a:r>
          </a:p>
        </p:txBody>
      </p:sp>
      <p:sp>
        <p:nvSpPr>
          <p:cNvPr id="12" name="TextBox 11">
            <a:extLst>
              <a:ext uri="{FF2B5EF4-FFF2-40B4-BE49-F238E27FC236}">
                <a16:creationId xmlns:a16="http://schemas.microsoft.com/office/drawing/2014/main" id="{F83BC042-4D62-464F-9D7D-6F770389B278}"/>
              </a:ext>
            </a:extLst>
          </p:cNvPr>
          <p:cNvSpPr txBox="1"/>
          <p:nvPr/>
        </p:nvSpPr>
        <p:spPr>
          <a:xfrm>
            <a:off x="2939587" y="3210696"/>
            <a:ext cx="2058236" cy="461665"/>
          </a:xfrm>
          <a:prstGeom prst="rect">
            <a:avLst/>
          </a:prstGeom>
          <a:noFill/>
        </p:spPr>
        <p:txBody>
          <a:bodyPr wrap="square" rtlCol="0">
            <a:spAutoFit/>
          </a:bodyPr>
          <a:lstStyle/>
          <a:p>
            <a:r>
              <a:rPr lang="en-US" sz="2400" b="1" dirty="0">
                <a:solidFill>
                  <a:schemeClr val="bg1"/>
                </a:solidFill>
              </a:rPr>
              <a:t>Input</a:t>
            </a:r>
          </a:p>
        </p:txBody>
      </p:sp>
      <p:sp>
        <p:nvSpPr>
          <p:cNvPr id="13" name="TextBox 12">
            <a:extLst>
              <a:ext uri="{FF2B5EF4-FFF2-40B4-BE49-F238E27FC236}">
                <a16:creationId xmlns:a16="http://schemas.microsoft.com/office/drawing/2014/main" id="{F5C372A4-CB79-4C52-86DC-2ADAF3D95A75}"/>
              </a:ext>
            </a:extLst>
          </p:cNvPr>
          <p:cNvSpPr txBox="1"/>
          <p:nvPr/>
        </p:nvSpPr>
        <p:spPr>
          <a:xfrm>
            <a:off x="3047714" y="5557027"/>
            <a:ext cx="2506957" cy="461665"/>
          </a:xfrm>
          <a:prstGeom prst="rect">
            <a:avLst/>
          </a:prstGeom>
          <a:noFill/>
        </p:spPr>
        <p:txBody>
          <a:bodyPr wrap="square" rtlCol="0">
            <a:spAutoFit/>
          </a:bodyPr>
          <a:lstStyle/>
          <a:p>
            <a:r>
              <a:rPr lang="en-US" sz="2400" b="1" dirty="0">
                <a:solidFill>
                  <a:schemeClr val="bg1"/>
                </a:solidFill>
              </a:rPr>
              <a:t>SGM</a:t>
            </a:r>
          </a:p>
        </p:txBody>
      </p:sp>
      <p:sp>
        <p:nvSpPr>
          <p:cNvPr id="14" name="TextBox 13">
            <a:extLst>
              <a:ext uri="{FF2B5EF4-FFF2-40B4-BE49-F238E27FC236}">
                <a16:creationId xmlns:a16="http://schemas.microsoft.com/office/drawing/2014/main" id="{B223D8C9-82BE-4AE0-9A95-3A855A733EAB}"/>
              </a:ext>
            </a:extLst>
          </p:cNvPr>
          <p:cNvSpPr txBox="1"/>
          <p:nvPr/>
        </p:nvSpPr>
        <p:spPr>
          <a:xfrm>
            <a:off x="7981245" y="5574537"/>
            <a:ext cx="1618672" cy="461665"/>
          </a:xfrm>
          <a:prstGeom prst="rect">
            <a:avLst/>
          </a:prstGeom>
          <a:noFill/>
        </p:spPr>
        <p:txBody>
          <a:bodyPr wrap="square" rtlCol="0">
            <a:spAutoFit/>
          </a:bodyPr>
          <a:lstStyle/>
          <a:p>
            <a:r>
              <a:rPr lang="en-US" sz="2400" b="1" dirty="0">
                <a:solidFill>
                  <a:srgbClr val="FF0000"/>
                </a:solidFill>
              </a:rPr>
              <a:t>Our </a:t>
            </a:r>
            <a:r>
              <a:rPr lang="en-US" sz="2400" b="1" dirty="0" err="1">
                <a:solidFill>
                  <a:srgbClr val="FF0000"/>
                </a:solidFill>
              </a:rPr>
              <a:t>GANet</a:t>
            </a:r>
            <a:endParaRPr lang="en-US" sz="2400" b="1" dirty="0">
              <a:solidFill>
                <a:srgbClr val="FF0000"/>
              </a:solidFill>
            </a:endParaRPr>
          </a:p>
        </p:txBody>
      </p:sp>
    </p:spTree>
    <p:extLst>
      <p:ext uri="{BB962C8B-B14F-4D97-AF65-F5344CB8AC3E}">
        <p14:creationId xmlns:p14="http://schemas.microsoft.com/office/powerpoint/2010/main" val="1271092393"/>
      </p:ext>
    </p:extLst>
  </p:cSld>
  <p:clrMapOvr>
    <a:masterClrMapping/>
  </p:clrMapOvr>
  <mc:AlternateContent xmlns:mc="http://schemas.openxmlformats.org/markup-compatibility/2006" xmlns:p14="http://schemas.microsoft.com/office/powerpoint/2010/main">
    <mc:Choice Requires="p14">
      <p:transition p14:dur="10" advTm="13879"/>
    </mc:Choice>
    <mc:Fallback xmlns="">
      <p:transition advTm="1387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A3696A9-4901-4304-8A43-C53E6709513A}"/>
              </a:ext>
            </a:extLst>
          </p:cNvPr>
          <p:cNvSpPr txBox="1"/>
          <p:nvPr/>
        </p:nvSpPr>
        <p:spPr>
          <a:xfrm>
            <a:off x="261121" y="1076092"/>
            <a:ext cx="11669757" cy="1754326"/>
          </a:xfrm>
          <a:prstGeom prst="rect">
            <a:avLst/>
          </a:prstGeom>
          <a:noFill/>
        </p:spPr>
        <p:txBody>
          <a:bodyPr wrap="square" rtlCol="0">
            <a:spAutoFit/>
          </a:bodyPr>
          <a:lstStyle/>
          <a:p>
            <a:pPr algn="ctr"/>
            <a:r>
              <a:rPr lang="en-US" altLang="zh-CN" sz="5400" b="1" dirty="0">
                <a:solidFill>
                  <a:schemeClr val="bg1"/>
                </a:solidFill>
              </a:rPr>
              <a:t>Code and Models Available:</a:t>
            </a:r>
            <a:endParaRPr lang="en-US" altLang="zh-CN" sz="2000" b="1" dirty="0">
              <a:solidFill>
                <a:schemeClr val="bg1"/>
              </a:solidFill>
            </a:endParaRPr>
          </a:p>
          <a:p>
            <a:pPr algn="ctr"/>
            <a:r>
              <a:rPr lang="en-US" sz="5400" dirty="0">
                <a:solidFill>
                  <a:srgbClr val="FF9999"/>
                </a:solidFill>
                <a:hlinkClick r:id="rId3">
                  <a:extLst>
                    <a:ext uri="{A12FA001-AC4F-418D-AE19-62706E023703}">
                      <ahyp:hlinkClr xmlns:ahyp="http://schemas.microsoft.com/office/drawing/2018/hyperlinkcolor" val="tx"/>
                    </a:ext>
                  </a:extLst>
                </a:hlinkClick>
              </a:rPr>
              <a:t>https://github.com/feihuzhang/GANet</a:t>
            </a:r>
            <a:endParaRPr lang="en-US" sz="5400" b="1" dirty="0">
              <a:solidFill>
                <a:srgbClr val="FF9999"/>
              </a:solidFill>
            </a:endParaRPr>
          </a:p>
        </p:txBody>
      </p:sp>
      <p:pic>
        <p:nvPicPr>
          <p:cNvPr id="17" name="Picture 16">
            <a:extLst>
              <a:ext uri="{FF2B5EF4-FFF2-40B4-BE49-F238E27FC236}">
                <a16:creationId xmlns:a16="http://schemas.microsoft.com/office/drawing/2014/main" id="{D75A4CBB-3DEE-4105-B3B0-9DAEBA1F2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333" y="3088082"/>
            <a:ext cx="3409332" cy="3440245"/>
          </a:xfrm>
          <a:prstGeom prst="rect">
            <a:avLst/>
          </a:prstGeom>
        </p:spPr>
      </p:pic>
    </p:spTree>
    <p:extLst>
      <p:ext uri="{BB962C8B-B14F-4D97-AF65-F5344CB8AC3E}">
        <p14:creationId xmlns:p14="http://schemas.microsoft.com/office/powerpoint/2010/main" val="250953203"/>
      </p:ext>
    </p:extLst>
  </p:cSld>
  <p:clrMapOvr>
    <a:masterClrMapping/>
  </p:clrMapOvr>
  <mc:AlternateContent xmlns:mc="http://schemas.openxmlformats.org/markup-compatibility/2006" xmlns:p14="http://schemas.microsoft.com/office/powerpoint/2010/main">
    <mc:Choice Requires="p14">
      <p:transition spd="slow" p14:dur="2000" advTm="22831"/>
    </mc:Choice>
    <mc:Fallback xmlns="">
      <p:transition spd="slow" advTm="2283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A5F0FA0-9792-498F-AA0B-DFD4F3012CCA}"/>
              </a:ext>
            </a:extLst>
          </p:cNvPr>
          <p:cNvSpPr txBox="1"/>
          <p:nvPr/>
        </p:nvSpPr>
        <p:spPr>
          <a:xfrm>
            <a:off x="1903066" y="1422262"/>
            <a:ext cx="8883070" cy="3539430"/>
          </a:xfrm>
          <a:prstGeom prst="rect">
            <a:avLst/>
          </a:prstGeom>
          <a:noFill/>
        </p:spPr>
        <p:txBody>
          <a:bodyPr wrap="square" rtlCol="0">
            <a:spAutoFit/>
          </a:bodyPr>
          <a:lstStyle/>
          <a:p>
            <a:endParaRPr lang="en-US" altLang="zh-CN" sz="2000" b="1" dirty="0">
              <a:solidFill>
                <a:schemeClr val="bg1"/>
              </a:solidFill>
            </a:endParaRPr>
          </a:p>
          <a:p>
            <a:pPr marL="457200" indent="-457200">
              <a:buFont typeface="Wingdings" panose="05000000000000000000" pitchFamily="2" charset="2"/>
              <a:buChar char="Ø"/>
            </a:pPr>
            <a:r>
              <a:rPr lang="en-US" altLang="zh-CN" sz="2800" dirty="0">
                <a:solidFill>
                  <a:srgbClr val="C5D2E0"/>
                </a:solidFill>
              </a:rPr>
              <a:t>Feature Extraction</a:t>
            </a:r>
          </a:p>
          <a:p>
            <a:pPr lvl="1"/>
            <a:r>
              <a:rPr lang="en-US" altLang="zh-CN" sz="2400" dirty="0">
                <a:solidFill>
                  <a:srgbClr val="C5D2E0"/>
                </a:solidFill>
              </a:rPr>
              <a:t>-Patches </a:t>
            </a:r>
            <a:r>
              <a:rPr lang="en-US" altLang="zh-CN" sz="2100" i="1" dirty="0">
                <a:solidFill>
                  <a:srgbClr val="C5D2E0"/>
                </a:solidFill>
              </a:rPr>
              <a:t>[</a:t>
            </a:r>
            <a:r>
              <a:rPr lang="en-US" altLang="zh-CN" sz="2100" i="1" dirty="0" err="1">
                <a:solidFill>
                  <a:srgbClr val="C5D2E0"/>
                </a:solidFill>
              </a:rPr>
              <a:t>Zbontar</a:t>
            </a:r>
            <a:r>
              <a:rPr lang="en-US" altLang="zh-CN" sz="2100" i="1" dirty="0">
                <a:solidFill>
                  <a:srgbClr val="C5D2E0"/>
                </a:solidFill>
              </a:rPr>
              <a:t> et al. 2015], </a:t>
            </a:r>
            <a:r>
              <a:rPr lang="en-US" altLang="zh-CN" sz="2400" dirty="0">
                <a:solidFill>
                  <a:srgbClr val="C5D2E0"/>
                </a:solidFill>
              </a:rPr>
              <a:t>Pyramid </a:t>
            </a:r>
            <a:r>
              <a:rPr lang="en-US" altLang="zh-CN" sz="2100" i="1" dirty="0">
                <a:solidFill>
                  <a:srgbClr val="C5D2E0"/>
                </a:solidFill>
              </a:rPr>
              <a:t>[Chang et al. 2018],</a:t>
            </a:r>
          </a:p>
          <a:p>
            <a:pPr lvl="1"/>
            <a:r>
              <a:rPr lang="en-US" altLang="zh-CN" sz="2100" i="1" dirty="0">
                <a:solidFill>
                  <a:srgbClr val="C5D2E0"/>
                </a:solidFill>
              </a:rPr>
              <a:t> </a:t>
            </a:r>
            <a:r>
              <a:rPr lang="en-US" altLang="zh-CN" sz="2400" dirty="0">
                <a:solidFill>
                  <a:srgbClr val="C5D2E0"/>
                </a:solidFill>
              </a:rPr>
              <a:t>Encoder-decoder </a:t>
            </a:r>
            <a:r>
              <a:rPr lang="en-US" altLang="zh-CN" sz="2100" i="1" dirty="0">
                <a:solidFill>
                  <a:srgbClr val="C5D2E0"/>
                </a:solidFill>
              </a:rPr>
              <a:t>[Kendall et al. 2017], </a:t>
            </a:r>
            <a:r>
              <a:rPr lang="en-US" altLang="zh-CN" sz="2400" dirty="0">
                <a:solidFill>
                  <a:srgbClr val="C5D2E0"/>
                </a:solidFill>
              </a:rPr>
              <a:t>etc.</a:t>
            </a:r>
          </a:p>
          <a:p>
            <a:pPr marL="457200" indent="-457200">
              <a:buFont typeface="Wingdings" panose="05000000000000000000" pitchFamily="2" charset="2"/>
              <a:buChar char="Ø"/>
            </a:pPr>
            <a:r>
              <a:rPr lang="en-US" altLang="zh-CN" sz="2800" dirty="0">
                <a:solidFill>
                  <a:srgbClr val="C5D2E0"/>
                </a:solidFill>
              </a:rPr>
              <a:t>Matching Cost Aggregation</a:t>
            </a:r>
          </a:p>
          <a:p>
            <a:pPr lvl="1"/>
            <a:r>
              <a:rPr lang="en-US" sz="2400" dirty="0">
                <a:solidFill>
                  <a:srgbClr val="C5D2E0"/>
                </a:solidFill>
              </a:rPr>
              <a:t>-Feature based matching cost is often ambiguous</a:t>
            </a:r>
          </a:p>
          <a:p>
            <a:pPr lvl="1"/>
            <a:r>
              <a:rPr lang="en-US" sz="2400" dirty="0">
                <a:solidFill>
                  <a:srgbClr val="C5D2E0"/>
                </a:solidFill>
              </a:rPr>
              <a:t>-Wrong matches easily have a lower cost than correct ones</a:t>
            </a:r>
            <a:endParaRPr lang="en-US" altLang="zh-CN" sz="2400" b="1" dirty="0">
              <a:solidFill>
                <a:srgbClr val="C5D2E0"/>
              </a:solidFill>
            </a:endParaRPr>
          </a:p>
          <a:p>
            <a:pPr marL="457200" indent="-457200">
              <a:buFont typeface="Wingdings" panose="05000000000000000000" pitchFamily="2" charset="2"/>
              <a:buChar char="Ø"/>
            </a:pPr>
            <a:r>
              <a:rPr lang="en-US" altLang="zh-CN" sz="2800" dirty="0">
                <a:solidFill>
                  <a:srgbClr val="C5D2E0"/>
                </a:solidFill>
              </a:rPr>
              <a:t>Disparity Estimation</a:t>
            </a:r>
          </a:p>
          <a:p>
            <a:pPr lvl="1"/>
            <a:r>
              <a:rPr lang="en-US" altLang="zh-CN" sz="2400" dirty="0">
                <a:solidFill>
                  <a:srgbClr val="C5D2E0"/>
                </a:solidFill>
              </a:rPr>
              <a:t>-Classification loss, Disparity regression </a:t>
            </a:r>
            <a:r>
              <a:rPr lang="en-US" altLang="zh-CN" sz="2100" i="1" dirty="0">
                <a:solidFill>
                  <a:srgbClr val="C5D2E0"/>
                </a:solidFill>
              </a:rPr>
              <a:t>[Kendall et al. 2017]</a:t>
            </a:r>
          </a:p>
        </p:txBody>
      </p:sp>
      <p:sp>
        <p:nvSpPr>
          <p:cNvPr id="6" name="TextBox 5">
            <a:extLst>
              <a:ext uri="{FF2B5EF4-FFF2-40B4-BE49-F238E27FC236}">
                <a16:creationId xmlns:a16="http://schemas.microsoft.com/office/drawing/2014/main" id="{EB0DCA19-D3AA-4917-9C90-E52CCDFA228B}"/>
              </a:ext>
            </a:extLst>
          </p:cNvPr>
          <p:cNvSpPr txBox="1"/>
          <p:nvPr/>
        </p:nvSpPr>
        <p:spPr>
          <a:xfrm>
            <a:off x="238163" y="352162"/>
            <a:ext cx="11669757" cy="646331"/>
          </a:xfrm>
          <a:prstGeom prst="rect">
            <a:avLst/>
          </a:prstGeom>
          <a:noFill/>
        </p:spPr>
        <p:txBody>
          <a:bodyPr wrap="square" rtlCol="0">
            <a:spAutoFit/>
          </a:bodyPr>
          <a:lstStyle/>
          <a:p>
            <a:pPr algn="ctr"/>
            <a:r>
              <a:rPr lang="en-US" altLang="zh-CN" sz="3600" b="1" dirty="0">
                <a:solidFill>
                  <a:schemeClr val="bg1"/>
                </a:solidFill>
              </a:rPr>
              <a:t>Key Steps of Stereo Matching</a:t>
            </a:r>
          </a:p>
        </p:txBody>
      </p:sp>
    </p:spTree>
    <p:extLst>
      <p:ext uri="{BB962C8B-B14F-4D97-AF65-F5344CB8AC3E}">
        <p14:creationId xmlns:p14="http://schemas.microsoft.com/office/powerpoint/2010/main" val="1211029877"/>
      </p:ext>
    </p:extLst>
  </p:cSld>
  <p:clrMapOvr>
    <a:masterClrMapping/>
  </p:clrMapOvr>
  <mc:AlternateContent xmlns:mc="http://schemas.openxmlformats.org/markup-compatibility/2006" xmlns:p14="http://schemas.microsoft.com/office/powerpoint/2010/main">
    <mc:Choice Requires="p14">
      <p:transition spd="slow" p14:dur="2000" advTm="8154"/>
    </mc:Choice>
    <mc:Fallback xmlns="">
      <p:transition spd="slow" advTm="815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A3696A9-4901-4304-8A43-C53E6709513A}"/>
              </a:ext>
            </a:extLst>
          </p:cNvPr>
          <p:cNvSpPr txBox="1"/>
          <p:nvPr/>
        </p:nvSpPr>
        <p:spPr>
          <a:xfrm>
            <a:off x="238163" y="352162"/>
            <a:ext cx="11669757" cy="646331"/>
          </a:xfrm>
          <a:prstGeom prst="rect">
            <a:avLst/>
          </a:prstGeom>
          <a:noFill/>
        </p:spPr>
        <p:txBody>
          <a:bodyPr wrap="square" rtlCol="0">
            <a:spAutoFit/>
          </a:bodyPr>
          <a:lstStyle/>
          <a:p>
            <a:pPr algn="ctr"/>
            <a:r>
              <a:rPr lang="en-US" altLang="zh-CN" sz="3600" b="1" dirty="0">
                <a:solidFill>
                  <a:schemeClr val="bg1"/>
                </a:solidFill>
              </a:rPr>
              <a:t>Key Steps of Stereo Matching</a:t>
            </a:r>
          </a:p>
        </p:txBody>
      </p:sp>
      <p:sp>
        <p:nvSpPr>
          <p:cNvPr id="23" name="TextBox 22">
            <a:extLst>
              <a:ext uri="{FF2B5EF4-FFF2-40B4-BE49-F238E27FC236}">
                <a16:creationId xmlns:a16="http://schemas.microsoft.com/office/drawing/2014/main" id="{AA5F0FA0-9792-498F-AA0B-DFD4F3012CCA}"/>
              </a:ext>
            </a:extLst>
          </p:cNvPr>
          <p:cNvSpPr txBox="1"/>
          <p:nvPr/>
        </p:nvSpPr>
        <p:spPr>
          <a:xfrm>
            <a:off x="1903066" y="1422262"/>
            <a:ext cx="8883070" cy="3539430"/>
          </a:xfrm>
          <a:prstGeom prst="rect">
            <a:avLst/>
          </a:prstGeom>
          <a:noFill/>
        </p:spPr>
        <p:txBody>
          <a:bodyPr wrap="square" rtlCol="0">
            <a:spAutoFit/>
          </a:bodyPr>
          <a:lstStyle/>
          <a:p>
            <a:endParaRPr lang="en-US" altLang="zh-CN" sz="2000" b="1" dirty="0">
              <a:solidFill>
                <a:schemeClr val="bg1"/>
              </a:solidFill>
            </a:endParaRPr>
          </a:p>
          <a:p>
            <a:pPr marL="457200" indent="-457200">
              <a:buFont typeface="Wingdings" panose="05000000000000000000" pitchFamily="2" charset="2"/>
              <a:buChar char="Ø"/>
            </a:pPr>
            <a:r>
              <a:rPr lang="en-US" altLang="zh-CN" sz="2800" dirty="0">
                <a:solidFill>
                  <a:srgbClr val="C5D2E0"/>
                </a:solidFill>
              </a:rPr>
              <a:t>Feature Extraction</a:t>
            </a:r>
          </a:p>
          <a:p>
            <a:pPr lvl="1"/>
            <a:r>
              <a:rPr lang="en-US" altLang="zh-CN" sz="2400" dirty="0">
                <a:solidFill>
                  <a:srgbClr val="C5D2E0"/>
                </a:solidFill>
              </a:rPr>
              <a:t>-Patches </a:t>
            </a:r>
            <a:r>
              <a:rPr lang="en-US" altLang="zh-CN" sz="2100" i="1" dirty="0">
                <a:solidFill>
                  <a:srgbClr val="C5D2E0"/>
                </a:solidFill>
              </a:rPr>
              <a:t>[</a:t>
            </a:r>
            <a:r>
              <a:rPr lang="en-US" altLang="zh-CN" sz="2100" i="1" dirty="0" err="1">
                <a:solidFill>
                  <a:srgbClr val="C5D2E0"/>
                </a:solidFill>
              </a:rPr>
              <a:t>Zbontar</a:t>
            </a:r>
            <a:r>
              <a:rPr lang="en-US" altLang="zh-CN" sz="2100" i="1" dirty="0">
                <a:solidFill>
                  <a:srgbClr val="C5D2E0"/>
                </a:solidFill>
              </a:rPr>
              <a:t> et al. 2015], </a:t>
            </a:r>
            <a:r>
              <a:rPr lang="en-US" altLang="zh-CN" sz="2400" dirty="0">
                <a:solidFill>
                  <a:srgbClr val="C5D2E0"/>
                </a:solidFill>
              </a:rPr>
              <a:t>Pyramid </a:t>
            </a:r>
            <a:r>
              <a:rPr lang="en-US" altLang="zh-CN" sz="2100" i="1" dirty="0">
                <a:solidFill>
                  <a:srgbClr val="C5D2E0"/>
                </a:solidFill>
              </a:rPr>
              <a:t>[Chang et al. 2018], </a:t>
            </a:r>
          </a:p>
          <a:p>
            <a:pPr lvl="1"/>
            <a:r>
              <a:rPr lang="en-US" altLang="zh-CN" sz="2100" i="1" dirty="0">
                <a:solidFill>
                  <a:srgbClr val="C5D2E0"/>
                </a:solidFill>
              </a:rPr>
              <a:t> </a:t>
            </a:r>
            <a:r>
              <a:rPr lang="en-US" altLang="zh-CN" sz="2400" dirty="0">
                <a:solidFill>
                  <a:srgbClr val="C5D2E0"/>
                </a:solidFill>
              </a:rPr>
              <a:t>Encoder-decoder </a:t>
            </a:r>
            <a:r>
              <a:rPr lang="en-US" altLang="zh-CN" sz="2100" i="1" dirty="0">
                <a:solidFill>
                  <a:srgbClr val="C5D2E0"/>
                </a:solidFill>
              </a:rPr>
              <a:t>[Kendall et al. 2017], </a:t>
            </a:r>
            <a:r>
              <a:rPr lang="en-US" altLang="zh-CN" sz="2400" dirty="0">
                <a:solidFill>
                  <a:srgbClr val="C5D2E0"/>
                </a:solidFill>
              </a:rPr>
              <a:t>etc.</a:t>
            </a:r>
          </a:p>
          <a:p>
            <a:pPr marL="457200" indent="-457200">
              <a:buFont typeface="Wingdings" panose="05000000000000000000" pitchFamily="2" charset="2"/>
              <a:buChar char="Ø"/>
            </a:pPr>
            <a:r>
              <a:rPr lang="en-US" altLang="zh-CN" sz="2800" dirty="0">
                <a:solidFill>
                  <a:srgbClr val="FF0000"/>
                </a:solidFill>
              </a:rPr>
              <a:t>Matching Cost Aggregation</a:t>
            </a:r>
          </a:p>
          <a:p>
            <a:pPr lvl="1"/>
            <a:r>
              <a:rPr lang="en-US" sz="2400" b="1" dirty="0">
                <a:solidFill>
                  <a:srgbClr val="FF0000"/>
                </a:solidFill>
              </a:rPr>
              <a:t>-</a:t>
            </a:r>
            <a:r>
              <a:rPr lang="en-US" sz="2400" dirty="0">
                <a:solidFill>
                  <a:srgbClr val="FF0000"/>
                </a:solidFill>
              </a:rPr>
              <a:t>Feature based matching cost is often ambiguous</a:t>
            </a:r>
          </a:p>
          <a:p>
            <a:pPr lvl="1"/>
            <a:r>
              <a:rPr lang="en-US" sz="2400" dirty="0">
                <a:solidFill>
                  <a:srgbClr val="FF0000"/>
                </a:solidFill>
              </a:rPr>
              <a:t>-Wrong matches easily have a lower cost than correct ones</a:t>
            </a:r>
            <a:endParaRPr lang="en-US" altLang="zh-CN" sz="2400" b="1" dirty="0">
              <a:solidFill>
                <a:srgbClr val="FF0000"/>
              </a:solidFill>
            </a:endParaRPr>
          </a:p>
          <a:p>
            <a:pPr marL="457200" indent="-457200">
              <a:buFont typeface="Wingdings" panose="05000000000000000000" pitchFamily="2" charset="2"/>
              <a:buChar char="Ø"/>
            </a:pPr>
            <a:r>
              <a:rPr lang="en-US" altLang="zh-CN" sz="2800" dirty="0">
                <a:solidFill>
                  <a:srgbClr val="C5D2E0"/>
                </a:solidFill>
              </a:rPr>
              <a:t>Disparity Estimation</a:t>
            </a:r>
          </a:p>
          <a:p>
            <a:pPr lvl="1"/>
            <a:r>
              <a:rPr lang="en-US" altLang="zh-CN" sz="2400" dirty="0">
                <a:solidFill>
                  <a:srgbClr val="C5D2E0"/>
                </a:solidFill>
              </a:rPr>
              <a:t>-Classification loss, Disparity regression </a:t>
            </a:r>
            <a:r>
              <a:rPr lang="en-US" altLang="zh-CN" sz="2100" i="1" dirty="0">
                <a:solidFill>
                  <a:srgbClr val="C5D2E0"/>
                </a:solidFill>
              </a:rPr>
              <a:t>[Kendall et al. 2017]</a:t>
            </a:r>
          </a:p>
        </p:txBody>
      </p:sp>
    </p:spTree>
    <p:extLst>
      <p:ext uri="{BB962C8B-B14F-4D97-AF65-F5344CB8AC3E}">
        <p14:creationId xmlns:p14="http://schemas.microsoft.com/office/powerpoint/2010/main" val="2789429151"/>
      </p:ext>
    </p:extLst>
  </p:cSld>
  <p:clrMapOvr>
    <a:masterClrMapping/>
  </p:clrMapOvr>
  <mc:AlternateContent xmlns:mc="http://schemas.openxmlformats.org/markup-compatibility/2006" xmlns:p14="http://schemas.microsoft.com/office/powerpoint/2010/main">
    <mc:Choice Requires="p14">
      <p:transition spd="slow" p14:dur="2000" advTm="16333"/>
    </mc:Choice>
    <mc:Fallback xmlns="">
      <p:transition spd="slow" advTm="163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A3696A9-4901-4304-8A43-C53E6709513A}"/>
              </a:ext>
            </a:extLst>
          </p:cNvPr>
          <p:cNvSpPr txBox="1"/>
          <p:nvPr/>
        </p:nvSpPr>
        <p:spPr>
          <a:xfrm>
            <a:off x="238163" y="352162"/>
            <a:ext cx="11669757" cy="646331"/>
          </a:xfrm>
          <a:prstGeom prst="rect">
            <a:avLst/>
          </a:prstGeom>
          <a:noFill/>
        </p:spPr>
        <p:txBody>
          <a:bodyPr wrap="square" rtlCol="0">
            <a:spAutoFit/>
          </a:bodyPr>
          <a:lstStyle/>
          <a:p>
            <a:pPr algn="ctr"/>
            <a:endParaRPr lang="en-US" sz="3600" b="1" dirty="0">
              <a:solidFill>
                <a:schemeClr val="bg1"/>
              </a:solidFill>
            </a:endParaRPr>
          </a:p>
        </p:txBody>
      </p:sp>
      <p:sp>
        <p:nvSpPr>
          <p:cNvPr id="23" name="TextBox 22">
            <a:extLst>
              <a:ext uri="{FF2B5EF4-FFF2-40B4-BE49-F238E27FC236}">
                <a16:creationId xmlns:a16="http://schemas.microsoft.com/office/drawing/2014/main" id="{AA5F0FA0-9792-498F-AA0B-DFD4F3012CCA}"/>
              </a:ext>
            </a:extLst>
          </p:cNvPr>
          <p:cNvSpPr txBox="1"/>
          <p:nvPr/>
        </p:nvSpPr>
        <p:spPr>
          <a:xfrm>
            <a:off x="2285999" y="1761394"/>
            <a:ext cx="7581482" cy="2646878"/>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a:solidFill>
                  <a:srgbClr val="C5D2E0"/>
                </a:solidFill>
              </a:rPr>
              <a:t>Deep Neural Networks</a:t>
            </a:r>
          </a:p>
          <a:p>
            <a:pPr lvl="1"/>
            <a:r>
              <a:rPr lang="en-US" altLang="zh-CN" sz="2400" dirty="0">
                <a:solidFill>
                  <a:srgbClr val="C5D2E0"/>
                </a:solidFill>
              </a:rPr>
              <a:t>-Only 2D/3D convolutions</a:t>
            </a:r>
          </a:p>
          <a:p>
            <a:pPr lvl="1"/>
            <a:endParaRPr lang="en-US" altLang="zh-CN" sz="2000" dirty="0">
              <a:solidFill>
                <a:schemeClr val="bg1"/>
              </a:solidFill>
            </a:endParaRPr>
          </a:p>
          <a:p>
            <a:pPr marL="457200" indent="-457200">
              <a:buFont typeface="Wingdings" panose="05000000000000000000" pitchFamily="2" charset="2"/>
              <a:buChar char="Ø"/>
            </a:pPr>
            <a:r>
              <a:rPr lang="en-US" altLang="zh-CN" sz="2800" dirty="0">
                <a:solidFill>
                  <a:srgbClr val="C5D2E0"/>
                </a:solidFill>
              </a:rPr>
              <a:t>Traditional</a:t>
            </a:r>
          </a:p>
          <a:p>
            <a:pPr lvl="1"/>
            <a:r>
              <a:rPr lang="en-US" altLang="zh-CN" sz="2400" dirty="0">
                <a:solidFill>
                  <a:srgbClr val="C5D2E0"/>
                </a:solidFill>
              </a:rPr>
              <a:t>-Geometric, Optimization</a:t>
            </a:r>
          </a:p>
          <a:p>
            <a:pPr lvl="1"/>
            <a:r>
              <a:rPr lang="en-US" sz="2400" dirty="0">
                <a:solidFill>
                  <a:srgbClr val="C5D2E0"/>
                </a:solidFill>
              </a:rPr>
              <a:t>-</a:t>
            </a:r>
            <a:r>
              <a:rPr lang="en-US" altLang="zh-CN" sz="2400" dirty="0">
                <a:solidFill>
                  <a:srgbClr val="C5D2E0"/>
                </a:solidFill>
              </a:rPr>
              <a:t>SGM</a:t>
            </a:r>
            <a:r>
              <a:rPr lang="en-US" altLang="zh-CN" sz="2100" i="1" dirty="0">
                <a:solidFill>
                  <a:srgbClr val="C5D2E0"/>
                </a:solidFill>
              </a:rPr>
              <a:t> [</a:t>
            </a:r>
            <a:r>
              <a:rPr lang="en-US" sz="2100" i="1" dirty="0" err="1">
                <a:solidFill>
                  <a:srgbClr val="C5D2E0"/>
                </a:solidFill>
              </a:rPr>
              <a:t>Hirschmuller</a:t>
            </a:r>
            <a:r>
              <a:rPr lang="en-US" sz="2100" i="1" dirty="0">
                <a:solidFill>
                  <a:srgbClr val="C5D2E0"/>
                </a:solidFill>
              </a:rPr>
              <a:t>. 2008</a:t>
            </a:r>
            <a:r>
              <a:rPr lang="en-US" altLang="zh-CN" sz="2100" i="1" dirty="0">
                <a:solidFill>
                  <a:srgbClr val="C5D2E0"/>
                </a:solidFill>
              </a:rPr>
              <a:t>], </a:t>
            </a:r>
            <a:r>
              <a:rPr lang="en-US" altLang="zh-CN" sz="2400" dirty="0" err="1">
                <a:solidFill>
                  <a:srgbClr val="C5D2E0"/>
                </a:solidFill>
              </a:rPr>
              <a:t>CostFilter</a:t>
            </a:r>
            <a:r>
              <a:rPr lang="en-US" altLang="zh-CN" sz="2400" dirty="0">
                <a:solidFill>
                  <a:srgbClr val="C5D2E0"/>
                </a:solidFill>
              </a:rPr>
              <a:t> </a:t>
            </a:r>
            <a:r>
              <a:rPr lang="en-US" altLang="zh-CN" sz="2100" i="1" dirty="0">
                <a:solidFill>
                  <a:srgbClr val="C5D2E0"/>
                </a:solidFill>
              </a:rPr>
              <a:t>[</a:t>
            </a:r>
            <a:r>
              <a:rPr lang="en-US" sz="2100" i="1" dirty="0">
                <a:solidFill>
                  <a:srgbClr val="C5D2E0"/>
                </a:solidFill>
              </a:rPr>
              <a:t>Hosni et al. 2013</a:t>
            </a:r>
            <a:r>
              <a:rPr lang="en-US" altLang="zh-CN" sz="2100" i="1" dirty="0">
                <a:solidFill>
                  <a:srgbClr val="C5D2E0"/>
                </a:solidFill>
              </a:rPr>
              <a:t>], </a:t>
            </a:r>
            <a:r>
              <a:rPr lang="en-US" altLang="zh-CN" sz="2400" dirty="0">
                <a:solidFill>
                  <a:srgbClr val="C5D2E0"/>
                </a:solidFill>
              </a:rPr>
              <a:t>etc.</a:t>
            </a:r>
          </a:p>
          <a:p>
            <a:pPr lvl="1"/>
            <a:endParaRPr lang="en-US" altLang="zh-CN" dirty="0">
              <a:solidFill>
                <a:srgbClr val="FF0000"/>
              </a:solidFill>
            </a:endParaRPr>
          </a:p>
        </p:txBody>
      </p:sp>
      <p:sp>
        <p:nvSpPr>
          <p:cNvPr id="2" name="Rectangle 1">
            <a:extLst>
              <a:ext uri="{FF2B5EF4-FFF2-40B4-BE49-F238E27FC236}">
                <a16:creationId xmlns:a16="http://schemas.microsoft.com/office/drawing/2014/main" id="{CE716539-0731-4EC3-BA97-D9D5F8CD3A11}"/>
              </a:ext>
            </a:extLst>
          </p:cNvPr>
          <p:cNvSpPr/>
          <p:nvPr/>
        </p:nvSpPr>
        <p:spPr>
          <a:xfrm>
            <a:off x="985718" y="5228727"/>
            <a:ext cx="10118283" cy="553998"/>
          </a:xfrm>
          <a:prstGeom prst="rect">
            <a:avLst/>
          </a:prstGeom>
        </p:spPr>
        <p:txBody>
          <a:bodyPr wrap="none">
            <a:spAutoFit/>
          </a:bodyPr>
          <a:lstStyle/>
          <a:p>
            <a:pPr lvl="1"/>
            <a:r>
              <a:rPr lang="en-US" altLang="zh-CN" sz="3000" b="1" dirty="0">
                <a:solidFill>
                  <a:srgbClr val="FF0000"/>
                </a:solidFill>
              </a:rPr>
              <a:t>Target: </a:t>
            </a:r>
            <a:r>
              <a:rPr lang="en-US" altLang="zh-CN" sz="2800" i="1" dirty="0">
                <a:solidFill>
                  <a:srgbClr val="FF0000"/>
                </a:solidFill>
              </a:rPr>
              <a:t>Formulate traditional geometric &amp; optimization into DNN</a:t>
            </a:r>
          </a:p>
        </p:txBody>
      </p:sp>
      <p:sp>
        <p:nvSpPr>
          <p:cNvPr id="5" name="TextBox 4">
            <a:extLst>
              <a:ext uri="{FF2B5EF4-FFF2-40B4-BE49-F238E27FC236}">
                <a16:creationId xmlns:a16="http://schemas.microsoft.com/office/drawing/2014/main" id="{9684309C-ECF9-476B-A949-23C0617202E4}"/>
              </a:ext>
            </a:extLst>
          </p:cNvPr>
          <p:cNvSpPr txBox="1"/>
          <p:nvPr/>
        </p:nvSpPr>
        <p:spPr>
          <a:xfrm>
            <a:off x="251881" y="326881"/>
            <a:ext cx="11669757" cy="646331"/>
          </a:xfrm>
          <a:prstGeom prst="rect">
            <a:avLst/>
          </a:prstGeom>
          <a:noFill/>
        </p:spPr>
        <p:txBody>
          <a:bodyPr wrap="square" rtlCol="0">
            <a:spAutoFit/>
          </a:bodyPr>
          <a:lstStyle/>
          <a:p>
            <a:pPr algn="ctr"/>
            <a:r>
              <a:rPr lang="en-US" altLang="zh-CN" sz="3600" b="1" dirty="0">
                <a:solidFill>
                  <a:schemeClr val="bg1"/>
                </a:solidFill>
              </a:rPr>
              <a:t>Matching Cost Aggregation</a:t>
            </a:r>
          </a:p>
        </p:txBody>
      </p:sp>
    </p:spTree>
    <p:custDataLst>
      <p:tags r:id="rId1"/>
    </p:custDataLst>
    <p:extLst>
      <p:ext uri="{BB962C8B-B14F-4D97-AF65-F5344CB8AC3E}">
        <p14:creationId xmlns:p14="http://schemas.microsoft.com/office/powerpoint/2010/main" val="1371418541"/>
      </p:ext>
    </p:extLst>
  </p:cSld>
  <p:clrMapOvr>
    <a:masterClrMapping/>
  </p:clrMapOvr>
  <mc:AlternateContent xmlns:mc="http://schemas.openxmlformats.org/markup-compatibility/2006" xmlns:p14="http://schemas.microsoft.com/office/powerpoint/2010/main">
    <mc:Choice Requires="p14">
      <p:transition spd="slow" p14:dur="2000" advTm="34771"/>
    </mc:Choice>
    <mc:Fallback xmlns="">
      <p:transition spd="slow" advTm="347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A3696A9-4901-4304-8A43-C53E6709513A}"/>
              </a:ext>
            </a:extLst>
          </p:cNvPr>
          <p:cNvSpPr txBox="1"/>
          <p:nvPr/>
        </p:nvSpPr>
        <p:spPr>
          <a:xfrm>
            <a:off x="238163" y="334827"/>
            <a:ext cx="11669757" cy="646331"/>
          </a:xfrm>
          <a:prstGeom prst="rect">
            <a:avLst/>
          </a:prstGeom>
          <a:noFill/>
        </p:spPr>
        <p:txBody>
          <a:bodyPr wrap="square" rtlCol="0">
            <a:spAutoFit/>
          </a:bodyPr>
          <a:lstStyle/>
          <a:p>
            <a:pPr algn="ctr"/>
            <a:r>
              <a:rPr lang="en-US" sz="3600" b="1" dirty="0">
                <a:solidFill>
                  <a:schemeClr val="bg1"/>
                </a:solidFill>
              </a:rPr>
              <a:t>Contributions: Guided Aggregation Layers</a:t>
            </a:r>
          </a:p>
        </p:txBody>
      </p:sp>
      <p:sp>
        <p:nvSpPr>
          <p:cNvPr id="23" name="TextBox 22">
            <a:extLst>
              <a:ext uri="{FF2B5EF4-FFF2-40B4-BE49-F238E27FC236}">
                <a16:creationId xmlns:a16="http://schemas.microsoft.com/office/drawing/2014/main" id="{AA5F0FA0-9792-498F-AA0B-DFD4F3012CCA}"/>
              </a:ext>
            </a:extLst>
          </p:cNvPr>
          <p:cNvSpPr txBox="1"/>
          <p:nvPr/>
        </p:nvSpPr>
        <p:spPr>
          <a:xfrm>
            <a:off x="2965367" y="1612125"/>
            <a:ext cx="6589097" cy="3662541"/>
          </a:xfrm>
          <a:prstGeom prst="rect">
            <a:avLst/>
          </a:prstGeom>
          <a:noFill/>
        </p:spPr>
        <p:txBody>
          <a:bodyPr wrap="square" rtlCol="0">
            <a:spAutoFit/>
          </a:bodyPr>
          <a:lstStyle/>
          <a:p>
            <a:endParaRPr lang="en-US" altLang="zh-CN" sz="2000" dirty="0">
              <a:solidFill>
                <a:schemeClr val="bg1"/>
              </a:solidFill>
            </a:endParaRPr>
          </a:p>
          <a:p>
            <a:pPr marL="457200" indent="-457200">
              <a:buFont typeface="Wingdings" panose="05000000000000000000" pitchFamily="2" charset="2"/>
              <a:buChar char="Ø"/>
            </a:pPr>
            <a:r>
              <a:rPr lang="en-US" altLang="zh-CN" sz="2800" dirty="0">
                <a:solidFill>
                  <a:srgbClr val="FF0000"/>
                </a:solidFill>
              </a:rPr>
              <a:t>Semi-Global Aggregation </a:t>
            </a:r>
            <a:r>
              <a:rPr lang="en-US" altLang="zh-CN" sz="2800" b="1" dirty="0">
                <a:solidFill>
                  <a:srgbClr val="FF0000"/>
                </a:solidFill>
              </a:rPr>
              <a:t>(SGA) </a:t>
            </a:r>
            <a:r>
              <a:rPr lang="en-US" altLang="zh-CN" sz="2800" dirty="0">
                <a:solidFill>
                  <a:srgbClr val="FF0000"/>
                </a:solidFill>
              </a:rPr>
              <a:t>Layer</a:t>
            </a:r>
          </a:p>
          <a:p>
            <a:pPr lvl="1"/>
            <a:r>
              <a:rPr lang="en-US" altLang="zh-CN" sz="2400" dirty="0">
                <a:solidFill>
                  <a:srgbClr val="C5D2E0"/>
                </a:solidFill>
              </a:rPr>
              <a:t>-Differentiable SGM.</a:t>
            </a:r>
          </a:p>
          <a:p>
            <a:pPr lvl="1"/>
            <a:r>
              <a:rPr lang="en-US" sz="2400" dirty="0">
                <a:solidFill>
                  <a:srgbClr val="C5D2E0"/>
                </a:solidFill>
              </a:rPr>
              <a:t>-Over Whole Images.</a:t>
            </a:r>
            <a:endParaRPr lang="en-US" altLang="zh-CN" sz="2400" dirty="0">
              <a:solidFill>
                <a:srgbClr val="C5D2E0"/>
              </a:solidFill>
            </a:endParaRPr>
          </a:p>
          <a:p>
            <a:pPr lvl="1"/>
            <a:endParaRPr lang="en-US" altLang="zh-CN" dirty="0">
              <a:solidFill>
                <a:srgbClr val="FF0000"/>
              </a:solidFill>
            </a:endParaRPr>
          </a:p>
          <a:p>
            <a:pPr lvl="1"/>
            <a:endParaRPr lang="en-US" altLang="zh-CN" dirty="0">
              <a:solidFill>
                <a:srgbClr val="FF0000"/>
              </a:solidFill>
            </a:endParaRPr>
          </a:p>
          <a:p>
            <a:pPr marL="457200" indent="-457200">
              <a:buFont typeface="Wingdings" panose="05000000000000000000" pitchFamily="2" charset="2"/>
              <a:buChar char="Ø"/>
            </a:pPr>
            <a:r>
              <a:rPr lang="en-US" altLang="zh-CN" sz="2800" dirty="0">
                <a:solidFill>
                  <a:srgbClr val="FF0000"/>
                </a:solidFill>
              </a:rPr>
              <a:t>Local Guided Aggregation </a:t>
            </a:r>
            <a:r>
              <a:rPr lang="en-US" altLang="zh-CN" sz="2800" b="1" dirty="0">
                <a:solidFill>
                  <a:srgbClr val="FF0000"/>
                </a:solidFill>
              </a:rPr>
              <a:t>(LGA)</a:t>
            </a:r>
            <a:r>
              <a:rPr lang="en-US" altLang="zh-CN" sz="2800" dirty="0">
                <a:solidFill>
                  <a:srgbClr val="FF0000"/>
                </a:solidFill>
              </a:rPr>
              <a:t> Layer</a:t>
            </a:r>
          </a:p>
          <a:p>
            <a:pPr lvl="1"/>
            <a:r>
              <a:rPr lang="en-US" altLang="zh-CN" sz="2400" dirty="0">
                <a:solidFill>
                  <a:srgbClr val="C5D2E0"/>
                </a:solidFill>
              </a:rPr>
              <a:t>-Learned Guided Filtering.</a:t>
            </a:r>
          </a:p>
          <a:p>
            <a:pPr lvl="1"/>
            <a:r>
              <a:rPr lang="en-US" altLang="zh-CN" sz="2400" dirty="0">
                <a:solidFill>
                  <a:srgbClr val="C5D2E0"/>
                </a:solidFill>
              </a:rPr>
              <a:t>-Refine Thin Structures and Edges.</a:t>
            </a:r>
          </a:p>
          <a:p>
            <a:pPr lvl="1"/>
            <a:r>
              <a:rPr lang="en-US" altLang="zh-CN" sz="2400" dirty="0">
                <a:solidFill>
                  <a:srgbClr val="C5D2E0"/>
                </a:solidFill>
              </a:rPr>
              <a:t>-Recover Loss of Accuracy in Down-sampling.</a:t>
            </a:r>
          </a:p>
        </p:txBody>
      </p:sp>
    </p:spTree>
    <p:extLst>
      <p:ext uri="{BB962C8B-B14F-4D97-AF65-F5344CB8AC3E}">
        <p14:creationId xmlns:p14="http://schemas.microsoft.com/office/powerpoint/2010/main" val="97756755"/>
      </p:ext>
    </p:extLst>
  </p:cSld>
  <p:clrMapOvr>
    <a:masterClrMapping/>
  </p:clrMapOvr>
  <mc:AlternateContent xmlns:mc="http://schemas.openxmlformats.org/markup-compatibility/2006" xmlns:p14="http://schemas.microsoft.com/office/powerpoint/2010/main">
    <mc:Choice Requires="p14">
      <p:transition spd="slow" p14:dur="2000" advTm="22776"/>
    </mc:Choice>
    <mc:Fallback xmlns="">
      <p:transition spd="slow" advTm="227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bject, clock&#10;&#10;Description automatically generated">
            <a:extLst>
              <a:ext uri="{FF2B5EF4-FFF2-40B4-BE49-F238E27FC236}">
                <a16:creationId xmlns:a16="http://schemas.microsoft.com/office/drawing/2014/main" id="{A8C308C2-E1A6-4E4E-9302-C7D3C7EEC5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300" y="2834185"/>
            <a:ext cx="8534400" cy="1458552"/>
          </a:xfrm>
          <a:prstGeom prst="rect">
            <a:avLst/>
          </a:prstGeom>
        </p:spPr>
      </p:pic>
      <p:sp>
        <p:nvSpPr>
          <p:cNvPr id="20" name="TextBox 19">
            <a:extLst>
              <a:ext uri="{FF2B5EF4-FFF2-40B4-BE49-F238E27FC236}">
                <a16:creationId xmlns:a16="http://schemas.microsoft.com/office/drawing/2014/main" id="{2A3696A9-4901-4304-8A43-C53E6709513A}"/>
              </a:ext>
            </a:extLst>
          </p:cNvPr>
          <p:cNvSpPr txBox="1"/>
          <p:nvPr/>
        </p:nvSpPr>
        <p:spPr>
          <a:xfrm>
            <a:off x="238163" y="352162"/>
            <a:ext cx="11669757" cy="646331"/>
          </a:xfrm>
          <a:prstGeom prst="rect">
            <a:avLst/>
          </a:prstGeom>
          <a:noFill/>
        </p:spPr>
        <p:txBody>
          <a:bodyPr wrap="square" rtlCol="0">
            <a:spAutoFit/>
          </a:bodyPr>
          <a:lstStyle/>
          <a:p>
            <a:pPr algn="ctr"/>
            <a:r>
              <a:rPr lang="en-US" altLang="zh-CN" sz="3600" b="1" dirty="0">
                <a:solidFill>
                  <a:schemeClr val="bg1"/>
                </a:solidFill>
              </a:rPr>
              <a:t>Problem Statement</a:t>
            </a:r>
            <a:endParaRPr lang="en-US" sz="3600" b="1" dirty="0">
              <a:solidFill>
                <a:schemeClr val="bg1"/>
              </a:solidFill>
            </a:endParaRPr>
          </a:p>
        </p:txBody>
      </p:sp>
      <p:sp>
        <p:nvSpPr>
          <p:cNvPr id="7" name="TextBox 6">
            <a:extLst>
              <a:ext uri="{FF2B5EF4-FFF2-40B4-BE49-F238E27FC236}">
                <a16:creationId xmlns:a16="http://schemas.microsoft.com/office/drawing/2014/main" id="{654C7746-8AE8-4EE8-AEA4-CD6FC5235418}"/>
              </a:ext>
            </a:extLst>
          </p:cNvPr>
          <p:cNvSpPr txBox="1"/>
          <p:nvPr/>
        </p:nvSpPr>
        <p:spPr>
          <a:xfrm>
            <a:off x="1881639" y="1486508"/>
            <a:ext cx="8409253" cy="1015663"/>
          </a:xfrm>
          <a:prstGeom prst="rect">
            <a:avLst/>
          </a:prstGeom>
          <a:noFill/>
        </p:spPr>
        <p:txBody>
          <a:bodyPr wrap="square" rtlCol="0">
            <a:spAutoFit/>
          </a:bodyPr>
          <a:lstStyle/>
          <a:p>
            <a:r>
              <a:rPr lang="en-US" sz="3200" dirty="0">
                <a:solidFill>
                  <a:schemeClr val="bg1"/>
                </a:solidFill>
              </a:rPr>
              <a:t>Energy Function for Stereo Matching</a:t>
            </a:r>
          </a:p>
          <a:p>
            <a:r>
              <a:rPr lang="en-US" sz="2800" i="1" dirty="0">
                <a:solidFill>
                  <a:srgbClr val="C5D2E0"/>
                </a:solidFill>
              </a:rPr>
              <a:t>-Find the best disparity map D* that minimize:</a:t>
            </a:r>
          </a:p>
        </p:txBody>
      </p:sp>
      <p:sp>
        <p:nvSpPr>
          <p:cNvPr id="21" name="TextBox 20">
            <a:extLst>
              <a:ext uri="{FF2B5EF4-FFF2-40B4-BE49-F238E27FC236}">
                <a16:creationId xmlns:a16="http://schemas.microsoft.com/office/drawing/2014/main" id="{5E5DD8F7-AB3F-43AE-9013-3B1BD8471FE8}"/>
              </a:ext>
            </a:extLst>
          </p:cNvPr>
          <p:cNvSpPr txBox="1"/>
          <p:nvPr/>
        </p:nvSpPr>
        <p:spPr>
          <a:xfrm>
            <a:off x="1877305" y="4228482"/>
            <a:ext cx="3910886" cy="461665"/>
          </a:xfrm>
          <a:prstGeom prst="rect">
            <a:avLst/>
          </a:prstGeom>
          <a:noFill/>
        </p:spPr>
        <p:txBody>
          <a:bodyPr wrap="square" rtlCol="0">
            <a:spAutoFit/>
          </a:bodyPr>
          <a:lstStyle/>
          <a:p>
            <a:pPr algn="ctr"/>
            <a:r>
              <a:rPr lang="en-US" sz="2400" b="1" dirty="0">
                <a:solidFill>
                  <a:srgbClr val="C5D2E0"/>
                </a:solidFill>
              </a:rPr>
              <a:t>Sum of Matching Costs</a:t>
            </a:r>
          </a:p>
        </p:txBody>
      </p:sp>
      <p:sp>
        <p:nvSpPr>
          <p:cNvPr id="2" name="Left Brace 1">
            <a:extLst>
              <a:ext uri="{FF2B5EF4-FFF2-40B4-BE49-F238E27FC236}">
                <a16:creationId xmlns:a16="http://schemas.microsoft.com/office/drawing/2014/main" id="{AC490376-BC8F-4836-B57E-4EBD762776E0}"/>
              </a:ext>
            </a:extLst>
          </p:cNvPr>
          <p:cNvSpPr/>
          <p:nvPr/>
        </p:nvSpPr>
        <p:spPr>
          <a:xfrm rot="16200000">
            <a:off x="3933188" y="2838978"/>
            <a:ext cx="348651" cy="1827227"/>
          </a:xfrm>
          <a:prstGeom prst="leftBrace">
            <a:avLst>
              <a:gd name="adj1" fmla="val 366926"/>
              <a:gd name="adj2" fmla="val 50000"/>
            </a:avLst>
          </a:prstGeom>
          <a:ln w="22225">
            <a:solidFill>
              <a:srgbClr val="C5D2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6CD4C09E-A110-4EBF-B73E-34172E83E032}"/>
              </a:ext>
            </a:extLst>
          </p:cNvPr>
          <p:cNvSpPr/>
          <p:nvPr/>
        </p:nvSpPr>
        <p:spPr>
          <a:xfrm>
            <a:off x="6240080" y="4908395"/>
            <a:ext cx="2988190" cy="461665"/>
          </a:xfrm>
          <a:prstGeom prst="rect">
            <a:avLst/>
          </a:prstGeom>
        </p:spPr>
        <p:txBody>
          <a:bodyPr wrap="none">
            <a:spAutoFit/>
          </a:bodyPr>
          <a:lstStyle/>
          <a:p>
            <a:r>
              <a:rPr lang="en-US" sz="2400" b="1" dirty="0">
                <a:solidFill>
                  <a:srgbClr val="C5D2E0"/>
                </a:solidFill>
              </a:rPr>
              <a:t>Smoothness Penalties</a:t>
            </a:r>
            <a:endParaRPr lang="en-US" sz="2400" b="1" dirty="0"/>
          </a:p>
        </p:txBody>
      </p:sp>
      <p:sp>
        <p:nvSpPr>
          <p:cNvPr id="12" name="Left Brace 11">
            <a:extLst>
              <a:ext uri="{FF2B5EF4-FFF2-40B4-BE49-F238E27FC236}">
                <a16:creationId xmlns:a16="http://schemas.microsoft.com/office/drawing/2014/main" id="{DABDEEF3-BD50-446A-9227-207FEC19B07C}"/>
              </a:ext>
            </a:extLst>
          </p:cNvPr>
          <p:cNvSpPr/>
          <p:nvPr/>
        </p:nvSpPr>
        <p:spPr>
          <a:xfrm rot="16200000">
            <a:off x="7707231" y="2153767"/>
            <a:ext cx="348651" cy="4634301"/>
          </a:xfrm>
          <a:prstGeom prst="leftBrace">
            <a:avLst>
              <a:gd name="adj1" fmla="val 247938"/>
              <a:gd name="adj2" fmla="val 50000"/>
            </a:avLst>
          </a:prstGeom>
          <a:ln w="22225">
            <a:solidFill>
              <a:srgbClr val="C5D2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71531675"/>
      </p:ext>
    </p:extLst>
  </p:cSld>
  <p:clrMapOvr>
    <a:masterClrMapping/>
  </p:clrMapOvr>
  <mc:AlternateContent xmlns:mc="http://schemas.openxmlformats.org/markup-compatibility/2006" xmlns:p14="http://schemas.microsoft.com/office/powerpoint/2010/main">
    <mc:Choice Requires="p14">
      <p:transition spd="slow" p14:dur="2000" advTm="17804"/>
    </mc:Choice>
    <mc:Fallback xmlns="">
      <p:transition spd="slow" advTm="1780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A3696A9-4901-4304-8A43-C53E6709513A}"/>
              </a:ext>
            </a:extLst>
          </p:cNvPr>
          <p:cNvSpPr txBox="1"/>
          <p:nvPr/>
        </p:nvSpPr>
        <p:spPr>
          <a:xfrm>
            <a:off x="238163" y="352162"/>
            <a:ext cx="11669757" cy="646331"/>
          </a:xfrm>
          <a:prstGeom prst="rect">
            <a:avLst/>
          </a:prstGeom>
          <a:noFill/>
        </p:spPr>
        <p:txBody>
          <a:bodyPr wrap="square" rtlCol="0">
            <a:spAutoFit/>
          </a:bodyPr>
          <a:lstStyle/>
          <a:p>
            <a:pPr algn="ctr"/>
            <a:r>
              <a:rPr lang="en-US" sz="3600" b="1" dirty="0">
                <a:solidFill>
                  <a:schemeClr val="bg1"/>
                </a:solidFill>
              </a:rPr>
              <a:t>Semi-global Matching</a:t>
            </a:r>
          </a:p>
        </p:txBody>
      </p:sp>
      <p:pic>
        <p:nvPicPr>
          <p:cNvPr id="3" name="Picture 2">
            <a:extLst>
              <a:ext uri="{FF2B5EF4-FFF2-40B4-BE49-F238E27FC236}">
                <a16:creationId xmlns:a16="http://schemas.microsoft.com/office/drawing/2014/main" id="{25539F6A-34DD-4029-927C-344816BCD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940" y="2086549"/>
            <a:ext cx="7661407" cy="2101959"/>
          </a:xfrm>
          <a:prstGeom prst="rect">
            <a:avLst/>
          </a:prstGeom>
        </p:spPr>
      </p:pic>
      <p:grpSp>
        <p:nvGrpSpPr>
          <p:cNvPr id="2" name="Group 1">
            <a:extLst>
              <a:ext uri="{FF2B5EF4-FFF2-40B4-BE49-F238E27FC236}">
                <a16:creationId xmlns:a16="http://schemas.microsoft.com/office/drawing/2014/main" id="{DBE9A3BA-B419-433A-88D2-6128C9E951C2}"/>
              </a:ext>
            </a:extLst>
          </p:cNvPr>
          <p:cNvGrpSpPr/>
          <p:nvPr/>
        </p:nvGrpSpPr>
        <p:grpSpPr>
          <a:xfrm>
            <a:off x="1954404" y="2879472"/>
            <a:ext cx="4699659" cy="2937806"/>
            <a:chOff x="1954404" y="3116543"/>
            <a:chExt cx="4699659" cy="2937806"/>
          </a:xfrm>
        </p:grpSpPr>
        <p:sp>
          <p:nvSpPr>
            <p:cNvPr id="13" name="Rectangle: Rounded Corners 12">
              <a:extLst>
                <a:ext uri="{FF2B5EF4-FFF2-40B4-BE49-F238E27FC236}">
                  <a16:creationId xmlns:a16="http://schemas.microsoft.com/office/drawing/2014/main" id="{1A8601D2-ADCC-4F35-8D4C-146AB8443C2F}"/>
                </a:ext>
              </a:extLst>
            </p:cNvPr>
            <p:cNvSpPr/>
            <p:nvPr/>
          </p:nvSpPr>
          <p:spPr>
            <a:xfrm>
              <a:off x="5049296" y="3116543"/>
              <a:ext cx="679416" cy="523220"/>
            </a:xfrm>
            <a:prstGeom prst="round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39926D81-B95E-4C04-8741-3934FECE2081}"/>
                </a:ext>
              </a:extLst>
            </p:cNvPr>
            <p:cNvCxnSpPr>
              <a:cxnSpLocks/>
            </p:cNvCxnSpPr>
            <p:nvPr/>
          </p:nvCxnSpPr>
          <p:spPr>
            <a:xfrm flipH="1">
              <a:off x="5389004" y="3639763"/>
              <a:ext cx="1" cy="1261467"/>
            </a:xfrm>
            <a:prstGeom prst="straightConnector1">
              <a:avLst/>
            </a:prstGeom>
            <a:ln w="25400" cap="rnd">
              <a:solidFill>
                <a:srgbClr val="FF0000"/>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51A8EC-30C0-41E1-A0E6-7333F82AF04D}"/>
                </a:ext>
              </a:extLst>
            </p:cNvPr>
            <p:cNvSpPr txBox="1"/>
            <p:nvPr/>
          </p:nvSpPr>
          <p:spPr>
            <a:xfrm>
              <a:off x="2131468" y="4854020"/>
              <a:ext cx="4415164" cy="1200329"/>
            </a:xfrm>
            <a:prstGeom prst="rect">
              <a:avLst/>
            </a:prstGeom>
            <a:noFill/>
          </p:spPr>
          <p:txBody>
            <a:bodyPr wrap="square" rtlCol="0">
              <a:spAutoFit/>
            </a:bodyPr>
            <a:lstStyle/>
            <a:p>
              <a:r>
                <a:rPr lang="en-US" sz="2400" dirty="0">
                  <a:solidFill>
                    <a:srgbClr val="C5D2E0"/>
                  </a:solidFill>
                </a:rPr>
                <a:t>- Produce only zeros.</a:t>
              </a:r>
            </a:p>
            <a:p>
              <a:r>
                <a:rPr lang="en-US" sz="2400" dirty="0">
                  <a:solidFill>
                    <a:srgbClr val="C5D2E0"/>
                  </a:solidFill>
                </a:rPr>
                <a:t>- Not immediately differentiable.</a:t>
              </a:r>
            </a:p>
            <a:p>
              <a:r>
                <a:rPr lang="en-US" sz="2400" dirty="0">
                  <a:solidFill>
                    <a:srgbClr val="C5D2E0"/>
                  </a:solidFill>
                </a:rPr>
                <a:t>- Produce </a:t>
              </a:r>
              <a:r>
                <a:rPr lang="en-US" sz="2400" dirty="0" err="1">
                  <a:solidFill>
                    <a:srgbClr val="C5D2E0"/>
                  </a:solidFill>
                </a:rPr>
                <a:t>fronto</a:t>
              </a:r>
              <a:r>
                <a:rPr lang="en-US" sz="2400" dirty="0">
                  <a:solidFill>
                    <a:srgbClr val="C5D2E0"/>
                  </a:solidFill>
                </a:rPr>
                <a:t>-parallel surfaces. </a:t>
              </a:r>
            </a:p>
          </p:txBody>
        </p:sp>
        <p:sp>
          <p:nvSpPr>
            <p:cNvPr id="23" name="Rectangle: Rounded Corners 22">
              <a:extLst>
                <a:ext uri="{FF2B5EF4-FFF2-40B4-BE49-F238E27FC236}">
                  <a16:creationId xmlns:a16="http://schemas.microsoft.com/office/drawing/2014/main" id="{BE8349DF-0EC3-479B-B3D9-D5931426646B}"/>
                </a:ext>
              </a:extLst>
            </p:cNvPr>
            <p:cNvSpPr/>
            <p:nvPr/>
          </p:nvSpPr>
          <p:spPr>
            <a:xfrm>
              <a:off x="5974647" y="3806603"/>
              <a:ext cx="679416" cy="634768"/>
            </a:xfrm>
            <a:prstGeom prst="round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5F292136-E75F-429A-8388-92CCEC4C0806}"/>
                </a:ext>
              </a:extLst>
            </p:cNvPr>
            <p:cNvCxnSpPr>
              <a:cxnSpLocks/>
              <a:stCxn id="23" idx="2"/>
            </p:cNvCxnSpPr>
            <p:nvPr/>
          </p:nvCxnSpPr>
          <p:spPr>
            <a:xfrm>
              <a:off x="6314355" y="4441371"/>
              <a:ext cx="0" cy="451490"/>
            </a:xfrm>
            <a:prstGeom prst="straightConnector1">
              <a:avLst/>
            </a:prstGeom>
            <a:ln w="25400" cap="rnd">
              <a:solidFill>
                <a:srgbClr val="FF0000"/>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01255205-79E9-416A-A02A-766F64C67877}"/>
                </a:ext>
              </a:extLst>
            </p:cNvPr>
            <p:cNvSpPr/>
            <p:nvPr/>
          </p:nvSpPr>
          <p:spPr>
            <a:xfrm>
              <a:off x="1954404" y="4906586"/>
              <a:ext cx="4699659" cy="1147761"/>
            </a:xfrm>
            <a:prstGeom prst="round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E459E526-3055-4C98-A5CF-EB95631556A2}"/>
              </a:ext>
            </a:extLst>
          </p:cNvPr>
          <p:cNvGrpSpPr/>
          <p:nvPr/>
        </p:nvGrpSpPr>
        <p:grpSpPr>
          <a:xfrm>
            <a:off x="7181718" y="2598815"/>
            <a:ext cx="3797014" cy="3242796"/>
            <a:chOff x="7181718" y="2850394"/>
            <a:chExt cx="3797014" cy="3242796"/>
          </a:xfrm>
        </p:grpSpPr>
        <p:grpSp>
          <p:nvGrpSpPr>
            <p:cNvPr id="8" name="Group 7">
              <a:extLst>
                <a:ext uri="{FF2B5EF4-FFF2-40B4-BE49-F238E27FC236}">
                  <a16:creationId xmlns:a16="http://schemas.microsoft.com/office/drawing/2014/main" id="{0E61F6C8-2325-4453-8D39-BAFA4BAB628E}"/>
                </a:ext>
              </a:extLst>
            </p:cNvPr>
            <p:cNvGrpSpPr/>
            <p:nvPr/>
          </p:nvGrpSpPr>
          <p:grpSpPr>
            <a:xfrm>
              <a:off x="7262795" y="2850394"/>
              <a:ext cx="3715937" cy="3242796"/>
              <a:chOff x="2012532" y="2675214"/>
              <a:chExt cx="3715937" cy="3242796"/>
            </a:xfrm>
          </p:grpSpPr>
          <p:sp>
            <p:nvSpPr>
              <p:cNvPr id="9" name="Rectangle: Rounded Corners 8">
                <a:extLst>
                  <a:ext uri="{FF2B5EF4-FFF2-40B4-BE49-F238E27FC236}">
                    <a16:creationId xmlns:a16="http://schemas.microsoft.com/office/drawing/2014/main" id="{47F6C8BA-6B50-402F-81EC-FECEC1808812}"/>
                  </a:ext>
                </a:extLst>
              </p:cNvPr>
              <p:cNvSpPr/>
              <p:nvPr/>
            </p:nvSpPr>
            <p:spPr>
              <a:xfrm>
                <a:off x="3200400" y="2675214"/>
                <a:ext cx="884143" cy="1411793"/>
              </a:xfrm>
              <a:prstGeom prst="round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F3C0975C-24A0-4555-AFBE-29463AB4B66F}"/>
                  </a:ext>
                </a:extLst>
              </p:cNvPr>
              <p:cNvCxnSpPr>
                <a:cxnSpLocks/>
              </p:cNvCxnSpPr>
              <p:nvPr/>
            </p:nvCxnSpPr>
            <p:spPr>
              <a:xfrm>
                <a:off x="3660434" y="4087008"/>
                <a:ext cx="0" cy="639042"/>
              </a:xfrm>
              <a:prstGeom prst="straightConnector1">
                <a:avLst/>
              </a:prstGeom>
              <a:ln w="28575" cap="rnd">
                <a:solidFill>
                  <a:srgbClr val="FF0000"/>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38742E-322E-4414-BBC4-763AA769C8A4}"/>
                  </a:ext>
                </a:extLst>
              </p:cNvPr>
              <p:cNvSpPr txBox="1"/>
              <p:nvPr/>
            </p:nvSpPr>
            <p:spPr>
              <a:xfrm>
                <a:off x="2012532" y="4717681"/>
                <a:ext cx="3715937" cy="1200329"/>
              </a:xfrm>
              <a:prstGeom prst="rect">
                <a:avLst/>
              </a:prstGeom>
              <a:noFill/>
            </p:spPr>
            <p:txBody>
              <a:bodyPr wrap="square" rtlCol="0">
                <a:spAutoFit/>
              </a:bodyPr>
              <a:lstStyle/>
              <a:p>
                <a:r>
                  <a:rPr lang="en-US" sz="2400" dirty="0">
                    <a:solidFill>
                      <a:srgbClr val="C5D2E0"/>
                    </a:solidFill>
                  </a:rPr>
                  <a:t>- User-defined parameters.</a:t>
                </a:r>
              </a:p>
              <a:p>
                <a:r>
                  <a:rPr lang="en-US" sz="2400" dirty="0">
                    <a:solidFill>
                      <a:srgbClr val="C5D2E0"/>
                    </a:solidFill>
                  </a:rPr>
                  <a:t>- Hard to tune.</a:t>
                </a:r>
              </a:p>
              <a:p>
                <a:r>
                  <a:rPr lang="en-US" sz="2400" dirty="0">
                    <a:solidFill>
                      <a:srgbClr val="C5D2E0"/>
                    </a:solidFill>
                  </a:rPr>
                  <a:t>- Fixed for all locations.</a:t>
                </a:r>
              </a:p>
            </p:txBody>
          </p:sp>
        </p:grpSp>
        <p:sp>
          <p:nvSpPr>
            <p:cNvPr id="36" name="Rectangle: Rounded Corners 35">
              <a:extLst>
                <a:ext uri="{FF2B5EF4-FFF2-40B4-BE49-F238E27FC236}">
                  <a16:creationId xmlns:a16="http://schemas.microsoft.com/office/drawing/2014/main" id="{0465B3CE-C3FC-4E71-AEAE-BF0EFDBB5462}"/>
                </a:ext>
              </a:extLst>
            </p:cNvPr>
            <p:cNvSpPr/>
            <p:nvPr/>
          </p:nvSpPr>
          <p:spPr>
            <a:xfrm>
              <a:off x="7181718" y="4944017"/>
              <a:ext cx="3630308" cy="1147761"/>
            </a:xfrm>
            <a:prstGeom prst="round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9B3E2CC0-C7FD-48D4-BAA5-FA24B7C133CE}"/>
              </a:ext>
            </a:extLst>
          </p:cNvPr>
          <p:cNvSpPr txBox="1"/>
          <p:nvPr/>
        </p:nvSpPr>
        <p:spPr>
          <a:xfrm>
            <a:off x="1726878" y="1344482"/>
            <a:ext cx="8409253" cy="584775"/>
          </a:xfrm>
          <a:prstGeom prst="rect">
            <a:avLst/>
          </a:prstGeom>
          <a:noFill/>
        </p:spPr>
        <p:txBody>
          <a:bodyPr wrap="square" rtlCol="0">
            <a:spAutoFit/>
          </a:bodyPr>
          <a:lstStyle/>
          <a:p>
            <a:r>
              <a:rPr lang="en-US" altLang="zh-CN" sz="3200" dirty="0">
                <a:solidFill>
                  <a:schemeClr val="bg1"/>
                </a:solidFill>
              </a:rPr>
              <a:t>Approximate Solution using Cost Aggregation:</a:t>
            </a:r>
            <a:r>
              <a:rPr lang="en-US" sz="3200" dirty="0">
                <a:solidFill>
                  <a:schemeClr val="bg1"/>
                </a:solidFill>
              </a:rPr>
              <a:t> </a:t>
            </a:r>
          </a:p>
        </p:txBody>
      </p:sp>
    </p:spTree>
    <p:custDataLst>
      <p:tags r:id="rId1"/>
    </p:custDataLst>
    <p:extLst>
      <p:ext uri="{BB962C8B-B14F-4D97-AF65-F5344CB8AC3E}">
        <p14:creationId xmlns:p14="http://schemas.microsoft.com/office/powerpoint/2010/main" val="506263943"/>
      </p:ext>
    </p:extLst>
  </p:cSld>
  <p:clrMapOvr>
    <a:masterClrMapping/>
  </p:clrMapOvr>
  <mc:AlternateContent xmlns:mc="http://schemas.openxmlformats.org/markup-compatibility/2006" xmlns:p14="http://schemas.microsoft.com/office/powerpoint/2010/main">
    <mc:Choice Requires="p14">
      <p:transition spd="slow" p14:dur="2000" advTm="32312"/>
    </mc:Choice>
    <mc:Fallback xmlns="">
      <p:transition spd="slow" advTm="323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A3696A9-4901-4304-8A43-C53E6709513A}"/>
              </a:ext>
            </a:extLst>
          </p:cNvPr>
          <p:cNvSpPr txBox="1"/>
          <p:nvPr/>
        </p:nvSpPr>
        <p:spPr>
          <a:xfrm>
            <a:off x="238163" y="352162"/>
            <a:ext cx="11669757" cy="646331"/>
          </a:xfrm>
          <a:prstGeom prst="rect">
            <a:avLst/>
          </a:prstGeom>
          <a:noFill/>
        </p:spPr>
        <p:txBody>
          <a:bodyPr wrap="square" rtlCol="0">
            <a:spAutoFit/>
          </a:bodyPr>
          <a:lstStyle/>
          <a:p>
            <a:pPr algn="ctr"/>
            <a:r>
              <a:rPr lang="en-US" sz="3600" b="1" dirty="0">
                <a:solidFill>
                  <a:schemeClr val="bg1"/>
                </a:solidFill>
              </a:rPr>
              <a:t>SGM to SGA Layer</a:t>
            </a:r>
          </a:p>
        </p:txBody>
      </p:sp>
      <p:pic>
        <p:nvPicPr>
          <p:cNvPr id="21" name="Picture 20" descr="A close up of a logo&#10;&#10;Description automatically generated">
            <a:extLst>
              <a:ext uri="{FF2B5EF4-FFF2-40B4-BE49-F238E27FC236}">
                <a16:creationId xmlns:a16="http://schemas.microsoft.com/office/drawing/2014/main" id="{1382F449-7E8C-44ED-B029-8098897FE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05" y="1714099"/>
            <a:ext cx="3949128" cy="2247689"/>
          </a:xfrm>
          <a:prstGeom prst="rect">
            <a:avLst/>
          </a:prstGeom>
        </p:spPr>
      </p:pic>
      <p:grpSp>
        <p:nvGrpSpPr>
          <p:cNvPr id="6" name="Group 5">
            <a:extLst>
              <a:ext uri="{FF2B5EF4-FFF2-40B4-BE49-F238E27FC236}">
                <a16:creationId xmlns:a16="http://schemas.microsoft.com/office/drawing/2014/main" id="{910BC091-9112-4429-B78B-DEDA2F38EF9E}"/>
              </a:ext>
            </a:extLst>
          </p:cNvPr>
          <p:cNvGrpSpPr/>
          <p:nvPr/>
        </p:nvGrpSpPr>
        <p:grpSpPr>
          <a:xfrm>
            <a:off x="1631735" y="1636096"/>
            <a:ext cx="9907994" cy="3974700"/>
            <a:chOff x="1631735" y="1636096"/>
            <a:chExt cx="9907994" cy="3974700"/>
          </a:xfrm>
        </p:grpSpPr>
        <p:grpSp>
          <p:nvGrpSpPr>
            <p:cNvPr id="41" name="Group 40">
              <a:extLst>
                <a:ext uri="{FF2B5EF4-FFF2-40B4-BE49-F238E27FC236}">
                  <a16:creationId xmlns:a16="http://schemas.microsoft.com/office/drawing/2014/main" id="{11072F35-0548-4B87-8EF6-D338506BBF4A}"/>
                </a:ext>
              </a:extLst>
            </p:cNvPr>
            <p:cNvGrpSpPr/>
            <p:nvPr/>
          </p:nvGrpSpPr>
          <p:grpSpPr>
            <a:xfrm>
              <a:off x="1631735" y="3767959"/>
              <a:ext cx="9907994" cy="1842837"/>
              <a:chOff x="1017156" y="2689811"/>
              <a:chExt cx="9805677" cy="1842837"/>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A5F0FA0-9792-498F-AA0B-DFD4F3012CCA}"/>
                      </a:ext>
                    </a:extLst>
                  </p:cNvPr>
                  <p:cNvSpPr txBox="1"/>
                  <p:nvPr/>
                </p:nvSpPr>
                <p:spPr>
                  <a:xfrm>
                    <a:off x="1081382" y="3667311"/>
                    <a:ext cx="9741451" cy="861774"/>
                  </a:xfrm>
                  <a:prstGeom prst="rect">
                    <a:avLst/>
                  </a:prstGeom>
                  <a:noFill/>
                </p:spPr>
                <p:txBody>
                  <a:bodyPr wrap="square" rtlCol="0">
                    <a:spAutoFit/>
                  </a:bodyPr>
                  <a:lstStyle/>
                  <a:p>
                    <a:r>
                      <a:rPr lang="en-US" sz="2600" dirty="0">
                        <a:solidFill>
                          <a:srgbClr val="C5D2E0"/>
                        </a:solidFill>
                      </a:rPr>
                      <a:t>1) User-defined param (</a:t>
                    </a:r>
                    <a14:m>
                      <m:oMath xmlns:m="http://schemas.openxmlformats.org/officeDocument/2006/math">
                        <m:sSub>
                          <m:sSubPr>
                            <m:ctrlPr>
                              <a:rPr lang="en-US" sz="2600" i="1" dirty="0">
                                <a:solidFill>
                                  <a:srgbClr val="C5D2E0"/>
                                </a:solidFill>
                                <a:latin typeface="Cambria Math" panose="02040503050406030204" pitchFamily="18" charset="0"/>
                              </a:rPr>
                            </m:ctrlPr>
                          </m:sSubPr>
                          <m:e>
                            <m:r>
                              <a:rPr lang="en-US" sz="2600" i="1" dirty="0">
                                <a:solidFill>
                                  <a:srgbClr val="C5D2E0"/>
                                </a:solidFill>
                                <a:latin typeface="Cambria Math" panose="02040503050406030204" pitchFamily="18" charset="0"/>
                              </a:rPr>
                              <m:t>𝑃</m:t>
                            </m:r>
                          </m:e>
                          <m:sub>
                            <m:r>
                              <a:rPr lang="en-US" sz="2600" dirty="0">
                                <a:solidFill>
                                  <a:srgbClr val="C5D2E0"/>
                                </a:solidFill>
                                <a:latin typeface="Cambria Math" panose="02040503050406030204" pitchFamily="18" charset="0"/>
                              </a:rPr>
                              <m:t>1</m:t>
                            </m:r>
                          </m:sub>
                        </m:sSub>
                      </m:oMath>
                    </a14:m>
                    <a:r>
                      <a:rPr lang="en-US" sz="2600" dirty="0">
                        <a:solidFill>
                          <a:srgbClr val="C5D2E0"/>
                        </a:solidFill>
                      </a:rPr>
                      <a:t>, </a:t>
                    </a:r>
                    <a14:m>
                      <m:oMath xmlns:m="http://schemas.openxmlformats.org/officeDocument/2006/math">
                        <m:sSub>
                          <m:sSubPr>
                            <m:ctrlPr>
                              <a:rPr lang="en-US" sz="2600" i="1" dirty="0">
                                <a:solidFill>
                                  <a:srgbClr val="C5D2E0"/>
                                </a:solidFill>
                                <a:latin typeface="Cambria Math" panose="02040503050406030204" pitchFamily="18" charset="0"/>
                              </a:rPr>
                            </m:ctrlPr>
                          </m:sSubPr>
                          <m:e>
                            <m:r>
                              <a:rPr lang="en-US" sz="2600" i="1" dirty="0">
                                <a:solidFill>
                                  <a:srgbClr val="C5D2E0"/>
                                </a:solidFill>
                                <a:latin typeface="Cambria Math" panose="02040503050406030204" pitchFamily="18" charset="0"/>
                              </a:rPr>
                              <m:t>𝑃</m:t>
                            </m:r>
                          </m:e>
                          <m:sub>
                            <m:r>
                              <a:rPr lang="en-US" sz="2600" b="0" i="0" dirty="0" smtClean="0">
                                <a:solidFill>
                                  <a:srgbClr val="C5D2E0"/>
                                </a:solidFill>
                                <a:latin typeface="Cambria Math" panose="02040503050406030204" pitchFamily="18" charset="0"/>
                              </a:rPr>
                              <m:t>2</m:t>
                            </m:r>
                          </m:sub>
                        </m:sSub>
                      </m:oMath>
                    </a14:m>
                    <a:r>
                      <a:rPr lang="en-US" sz="2600" dirty="0">
                        <a:solidFill>
                          <a:srgbClr val="C5D2E0"/>
                        </a:solidFill>
                      </a:rPr>
                      <a:t>)  --&gt;  learnable weights (</a:t>
                    </a:r>
                    <a14:m>
                      <m:oMath xmlns:m="http://schemas.openxmlformats.org/officeDocument/2006/math">
                        <m:sSub>
                          <m:sSubPr>
                            <m:ctrlPr>
                              <a:rPr lang="en-US" sz="2600" i="1" dirty="0">
                                <a:solidFill>
                                  <a:srgbClr val="C5D2E0"/>
                                </a:solidFill>
                                <a:latin typeface="Cambria Math" panose="02040503050406030204" pitchFamily="18" charset="0"/>
                              </a:rPr>
                            </m:ctrlPr>
                          </m:sSubPr>
                          <m:e>
                            <m:r>
                              <a:rPr lang="en-US" sz="2600" b="0" i="1" dirty="0" smtClean="0">
                                <a:solidFill>
                                  <a:srgbClr val="C5D2E0"/>
                                </a:solidFill>
                                <a:latin typeface="Cambria Math" panose="02040503050406030204" pitchFamily="18" charset="0"/>
                              </a:rPr>
                              <m:t>𝑊</m:t>
                            </m:r>
                          </m:e>
                          <m:sub>
                            <m:r>
                              <a:rPr lang="en-US" sz="2600" dirty="0">
                                <a:solidFill>
                                  <a:srgbClr val="C5D2E0"/>
                                </a:solidFill>
                                <a:latin typeface="Cambria Math" panose="02040503050406030204" pitchFamily="18" charset="0"/>
                              </a:rPr>
                              <m:t>1</m:t>
                            </m:r>
                          </m:sub>
                        </m:sSub>
                      </m:oMath>
                    </a14:m>
                    <a:r>
                      <a:rPr lang="en-US" sz="2600" dirty="0">
                        <a:solidFill>
                          <a:srgbClr val="C5D2E0"/>
                        </a:solidFill>
                      </a:rPr>
                      <a:t>, … </a:t>
                    </a:r>
                    <a14:m>
                      <m:oMath xmlns:m="http://schemas.openxmlformats.org/officeDocument/2006/math">
                        <m:sSub>
                          <m:sSubPr>
                            <m:ctrlPr>
                              <a:rPr lang="en-US" sz="2600" i="1" dirty="0">
                                <a:solidFill>
                                  <a:srgbClr val="C5D2E0"/>
                                </a:solidFill>
                                <a:latin typeface="Cambria Math" panose="02040503050406030204" pitchFamily="18" charset="0"/>
                              </a:rPr>
                            </m:ctrlPr>
                          </m:sSubPr>
                          <m:e>
                            <m:r>
                              <a:rPr lang="en-US" sz="2600" b="0" i="1" dirty="0" smtClean="0">
                                <a:solidFill>
                                  <a:srgbClr val="C5D2E0"/>
                                </a:solidFill>
                                <a:latin typeface="Cambria Math" panose="02040503050406030204" pitchFamily="18" charset="0"/>
                              </a:rPr>
                              <m:t>𝑊</m:t>
                            </m:r>
                          </m:e>
                          <m:sub>
                            <m:r>
                              <a:rPr lang="en-US" sz="2600" b="0" i="0" dirty="0" smtClean="0">
                                <a:solidFill>
                                  <a:srgbClr val="C5D2E0"/>
                                </a:solidFill>
                                <a:latin typeface="Cambria Math" panose="02040503050406030204" pitchFamily="18" charset="0"/>
                              </a:rPr>
                              <m:t>4</m:t>
                            </m:r>
                          </m:sub>
                        </m:sSub>
                      </m:oMath>
                    </a14:m>
                    <a:r>
                      <a:rPr lang="en-US" sz="2600" dirty="0">
                        <a:solidFill>
                          <a:srgbClr val="C5D2E0"/>
                        </a:solidFill>
                      </a:rPr>
                      <a:t>)</a:t>
                    </a:r>
                  </a:p>
                  <a:p>
                    <a:r>
                      <a:rPr lang="en-US" sz="2400" dirty="0">
                        <a:solidFill>
                          <a:srgbClr val="C5D2E0"/>
                        </a:solidFill>
                      </a:rPr>
                      <a:t>     </a:t>
                    </a:r>
                    <a:r>
                      <a:rPr lang="en-US" sz="2300" i="1" dirty="0">
                        <a:solidFill>
                          <a:srgbClr val="C5D2E0"/>
                        </a:solidFill>
                      </a:rPr>
                      <a:t>-</a:t>
                    </a:r>
                    <a:r>
                      <a:rPr lang="en-US" sz="2300" b="1" i="1" dirty="0">
                        <a:solidFill>
                          <a:srgbClr val="C5D2E0"/>
                        </a:solidFill>
                      </a:rPr>
                      <a:t>Learnable</a:t>
                    </a:r>
                    <a:r>
                      <a:rPr lang="en-US" sz="2300" i="1" dirty="0">
                        <a:solidFill>
                          <a:srgbClr val="C5D2E0"/>
                        </a:solidFill>
                      </a:rPr>
                      <a:t> and </a:t>
                    </a:r>
                    <a:r>
                      <a:rPr lang="en-US" sz="2300" b="1" i="1" dirty="0">
                        <a:solidFill>
                          <a:srgbClr val="C5D2E0"/>
                        </a:solidFill>
                      </a:rPr>
                      <a:t>adaptive </a:t>
                    </a:r>
                    <a:r>
                      <a:rPr lang="en-US" sz="2300" i="1" dirty="0">
                        <a:solidFill>
                          <a:srgbClr val="C5D2E0"/>
                        </a:solidFill>
                      </a:rPr>
                      <a:t>in different scenes and locations.</a:t>
                    </a:r>
                  </a:p>
                </p:txBody>
              </p:sp>
            </mc:Choice>
            <mc:Fallback xmlns="">
              <p:sp>
                <p:nvSpPr>
                  <p:cNvPr id="23" name="TextBox 22">
                    <a:extLst>
                      <a:ext uri="{FF2B5EF4-FFF2-40B4-BE49-F238E27FC236}">
                        <a16:creationId xmlns:a16="http://schemas.microsoft.com/office/drawing/2014/main" id="{AA5F0FA0-9792-498F-AA0B-DFD4F3012CCA}"/>
                      </a:ext>
                    </a:extLst>
                  </p:cNvPr>
                  <p:cNvSpPr txBox="1">
                    <a:spLocks noRot="1" noChangeAspect="1" noMove="1" noResize="1" noEditPoints="1" noAdjustHandles="1" noChangeArrowheads="1" noChangeShapeType="1" noTextEdit="1"/>
                  </p:cNvSpPr>
                  <p:nvPr/>
                </p:nvSpPr>
                <p:spPr>
                  <a:xfrm>
                    <a:off x="1081382" y="3667311"/>
                    <a:ext cx="9741451" cy="861774"/>
                  </a:xfrm>
                  <a:prstGeom prst="rect">
                    <a:avLst/>
                  </a:prstGeom>
                  <a:blipFill>
                    <a:blip r:embed="rId5"/>
                    <a:stretch>
                      <a:fillRect l="-1115" t="-5634" b="-14085"/>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237EEC4-4D3A-4440-AD6C-FA37DB3EFF2E}"/>
                  </a:ext>
                </a:extLst>
              </p:cNvPr>
              <p:cNvCxnSpPr>
                <a:cxnSpLocks/>
              </p:cNvCxnSpPr>
              <p:nvPr/>
            </p:nvCxnSpPr>
            <p:spPr>
              <a:xfrm flipH="1" flipV="1">
                <a:off x="9492546" y="2689811"/>
                <a:ext cx="1" cy="1016351"/>
              </a:xfrm>
              <a:prstGeom prst="straightConnector1">
                <a:avLst/>
              </a:prstGeom>
              <a:ln w="25400" cap="rnd">
                <a:solidFill>
                  <a:srgbClr val="FF0000"/>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854BD80A-1ABD-4072-B2AF-188BD8C59808}"/>
                  </a:ext>
                </a:extLst>
              </p:cNvPr>
              <p:cNvSpPr/>
              <p:nvPr/>
            </p:nvSpPr>
            <p:spPr>
              <a:xfrm>
                <a:off x="1017156" y="3702598"/>
                <a:ext cx="9022266" cy="83005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20000"/>
                      <a:lumOff val="80000"/>
                    </a:schemeClr>
                  </a:solidFill>
                </a:endParaRPr>
              </a:p>
            </p:txBody>
          </p:sp>
        </p:grpSp>
        <p:grpSp>
          <p:nvGrpSpPr>
            <p:cNvPr id="5" name="Group 4">
              <a:extLst>
                <a:ext uri="{FF2B5EF4-FFF2-40B4-BE49-F238E27FC236}">
                  <a16:creationId xmlns:a16="http://schemas.microsoft.com/office/drawing/2014/main" id="{3732FF14-3FF2-4528-A0FA-C5007F822352}"/>
                </a:ext>
              </a:extLst>
            </p:cNvPr>
            <p:cNvGrpSpPr/>
            <p:nvPr/>
          </p:nvGrpSpPr>
          <p:grpSpPr>
            <a:xfrm>
              <a:off x="5154804" y="1636096"/>
              <a:ext cx="5996459" cy="2338663"/>
              <a:chOff x="5154804" y="1636096"/>
              <a:chExt cx="5996459" cy="2338663"/>
            </a:xfrm>
          </p:grpSpPr>
          <p:pic>
            <p:nvPicPr>
              <p:cNvPr id="18" name="Picture 17">
                <a:extLst>
                  <a:ext uri="{FF2B5EF4-FFF2-40B4-BE49-F238E27FC236}">
                    <a16:creationId xmlns:a16="http://schemas.microsoft.com/office/drawing/2014/main" id="{1BD48FBB-7DAD-4E8C-99C6-891FC73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4406" y="1636096"/>
                <a:ext cx="4816857" cy="2338663"/>
              </a:xfrm>
              <a:prstGeom prst="rect">
                <a:avLst/>
              </a:prstGeom>
            </p:spPr>
          </p:pic>
          <p:sp>
            <p:nvSpPr>
              <p:cNvPr id="22" name="Arrow: Right 21">
                <a:extLst>
                  <a:ext uri="{FF2B5EF4-FFF2-40B4-BE49-F238E27FC236}">
                    <a16:creationId xmlns:a16="http://schemas.microsoft.com/office/drawing/2014/main" id="{1F595796-2423-45C4-9A89-6A3D6024773B}"/>
                  </a:ext>
                </a:extLst>
              </p:cNvPr>
              <p:cNvSpPr/>
              <p:nvPr/>
            </p:nvSpPr>
            <p:spPr>
              <a:xfrm>
                <a:off x="5154804" y="2626387"/>
                <a:ext cx="984144" cy="323126"/>
              </a:xfrm>
              <a:prstGeom prst="rightArrow">
                <a:avLst>
                  <a:gd name="adj1" fmla="val 50000"/>
                  <a:gd name="adj2" fmla="val 62164"/>
                </a:avLst>
              </a:prstGeom>
              <a:solidFill>
                <a:srgbClr val="C5D2E0"/>
              </a:solid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custDataLst>
      <p:tags r:id="rId1"/>
    </p:custDataLst>
    <p:extLst>
      <p:ext uri="{BB962C8B-B14F-4D97-AF65-F5344CB8AC3E}">
        <p14:creationId xmlns:p14="http://schemas.microsoft.com/office/powerpoint/2010/main" val="3434400878"/>
      </p:ext>
    </p:extLst>
  </p:cSld>
  <p:clrMapOvr>
    <a:masterClrMapping/>
  </p:clrMapOvr>
  <mc:AlternateContent xmlns:mc="http://schemas.openxmlformats.org/markup-compatibility/2006" xmlns:p14="http://schemas.microsoft.com/office/powerpoint/2010/main">
    <mc:Choice Requires="p14">
      <p:transition spd="slow" p14:dur="2000" advTm="16887"/>
    </mc:Choice>
    <mc:Fallback xmlns="">
      <p:transition spd="slow" advTm="168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A3696A9-4901-4304-8A43-C53E6709513A}"/>
              </a:ext>
            </a:extLst>
          </p:cNvPr>
          <p:cNvSpPr txBox="1"/>
          <p:nvPr/>
        </p:nvSpPr>
        <p:spPr>
          <a:xfrm>
            <a:off x="238163" y="352162"/>
            <a:ext cx="11669757" cy="646331"/>
          </a:xfrm>
          <a:prstGeom prst="rect">
            <a:avLst/>
          </a:prstGeom>
          <a:noFill/>
        </p:spPr>
        <p:txBody>
          <a:bodyPr wrap="square" rtlCol="0">
            <a:spAutoFit/>
          </a:bodyPr>
          <a:lstStyle/>
          <a:p>
            <a:pPr algn="ctr"/>
            <a:r>
              <a:rPr lang="en-US" sz="3600" b="1" dirty="0">
                <a:solidFill>
                  <a:schemeClr val="bg1"/>
                </a:solidFill>
              </a:rPr>
              <a:t>SGM to SGA Layer</a:t>
            </a:r>
          </a:p>
        </p:txBody>
      </p:sp>
      <p:grpSp>
        <p:nvGrpSpPr>
          <p:cNvPr id="41" name="Group 40">
            <a:extLst>
              <a:ext uri="{FF2B5EF4-FFF2-40B4-BE49-F238E27FC236}">
                <a16:creationId xmlns:a16="http://schemas.microsoft.com/office/drawing/2014/main" id="{11072F35-0548-4B87-8EF6-D338506BBF4A}"/>
              </a:ext>
            </a:extLst>
          </p:cNvPr>
          <p:cNvGrpSpPr/>
          <p:nvPr/>
        </p:nvGrpSpPr>
        <p:grpSpPr>
          <a:xfrm>
            <a:off x="1974007" y="3740745"/>
            <a:ext cx="9933913" cy="2111355"/>
            <a:chOff x="1355894" y="2796607"/>
            <a:chExt cx="9831328" cy="2111355"/>
          </a:xfrm>
        </p:grpSpPr>
        <p:sp>
          <p:nvSpPr>
            <p:cNvPr id="23" name="TextBox 22">
              <a:extLst>
                <a:ext uri="{FF2B5EF4-FFF2-40B4-BE49-F238E27FC236}">
                  <a16:creationId xmlns:a16="http://schemas.microsoft.com/office/drawing/2014/main" id="{AA5F0FA0-9792-498F-AA0B-DFD4F3012CCA}"/>
                </a:ext>
              </a:extLst>
            </p:cNvPr>
            <p:cNvSpPr txBox="1"/>
            <p:nvPr/>
          </p:nvSpPr>
          <p:spPr>
            <a:xfrm>
              <a:off x="1445771" y="3707633"/>
              <a:ext cx="9741451" cy="1200329"/>
            </a:xfrm>
            <a:prstGeom prst="rect">
              <a:avLst/>
            </a:prstGeom>
            <a:noFill/>
          </p:spPr>
          <p:txBody>
            <a:bodyPr wrap="square" rtlCol="0">
              <a:spAutoFit/>
            </a:bodyPr>
            <a:lstStyle/>
            <a:p>
              <a:r>
                <a:rPr lang="en-US" sz="2600" dirty="0">
                  <a:solidFill>
                    <a:srgbClr val="C5D2E0"/>
                  </a:solidFill>
                </a:rPr>
                <a:t>2) Second/internal “</a:t>
              </a:r>
              <a:r>
                <a:rPr lang="en-US" sz="2600" b="1" dirty="0">
                  <a:solidFill>
                    <a:srgbClr val="C5D2E0"/>
                  </a:solidFill>
                </a:rPr>
                <a:t>min</a:t>
              </a:r>
              <a:r>
                <a:rPr lang="en-US" sz="2600" dirty="0">
                  <a:solidFill>
                    <a:srgbClr val="C5D2E0"/>
                  </a:solidFill>
                </a:rPr>
                <a:t>” --&gt; “</a:t>
              </a:r>
              <a:r>
                <a:rPr lang="en-US" sz="2600" b="1" dirty="0">
                  <a:solidFill>
                    <a:srgbClr val="C5D2E0"/>
                  </a:solidFill>
                </a:rPr>
                <a:t>max</a:t>
              </a:r>
              <a:r>
                <a:rPr lang="en-US" sz="2600" dirty="0">
                  <a:solidFill>
                    <a:srgbClr val="C5D2E0"/>
                  </a:solidFill>
                </a:rPr>
                <a:t>” selection</a:t>
              </a:r>
            </a:p>
            <a:p>
              <a:r>
                <a:rPr lang="en-US" sz="2300" i="1" dirty="0">
                  <a:solidFill>
                    <a:srgbClr val="C5D2E0"/>
                  </a:solidFill>
                </a:rPr>
                <a:t>     -</a:t>
              </a:r>
              <a:r>
                <a:rPr lang="en-US" sz="2300" b="1" i="1" dirty="0">
                  <a:solidFill>
                    <a:srgbClr val="C5D2E0"/>
                  </a:solidFill>
                </a:rPr>
                <a:t>Maximize the probability </a:t>
              </a:r>
              <a:r>
                <a:rPr lang="en-US" sz="2300" i="1" dirty="0">
                  <a:solidFill>
                    <a:srgbClr val="C5D2E0"/>
                  </a:solidFill>
                </a:rPr>
                <a:t>at the ground truth labels.</a:t>
              </a:r>
            </a:p>
            <a:p>
              <a:r>
                <a:rPr lang="en-US" sz="2300" i="1" dirty="0">
                  <a:solidFill>
                    <a:srgbClr val="C5D2E0"/>
                  </a:solidFill>
                </a:rPr>
                <a:t>     -</a:t>
              </a:r>
              <a:r>
                <a:rPr lang="en-US" sz="2300" b="1" i="1" dirty="0">
                  <a:solidFill>
                    <a:srgbClr val="C5D2E0"/>
                  </a:solidFill>
                </a:rPr>
                <a:t>Avoid zeros and negatives</a:t>
              </a:r>
              <a:r>
                <a:rPr lang="en-US" sz="2300" i="1" dirty="0">
                  <a:solidFill>
                    <a:srgbClr val="C5D2E0"/>
                  </a:solidFill>
                </a:rPr>
                <a:t>, more effective.</a:t>
              </a:r>
            </a:p>
          </p:txBody>
        </p:sp>
        <p:cxnSp>
          <p:nvCxnSpPr>
            <p:cNvPr id="24" name="Straight Arrow Connector 23">
              <a:extLst>
                <a:ext uri="{FF2B5EF4-FFF2-40B4-BE49-F238E27FC236}">
                  <a16:creationId xmlns:a16="http://schemas.microsoft.com/office/drawing/2014/main" id="{3237EEC4-4D3A-4440-AD6C-FA37DB3EFF2E}"/>
                </a:ext>
              </a:extLst>
            </p:cNvPr>
            <p:cNvCxnSpPr>
              <a:cxnSpLocks/>
            </p:cNvCxnSpPr>
            <p:nvPr/>
          </p:nvCxnSpPr>
          <p:spPr>
            <a:xfrm flipH="1" flipV="1">
              <a:off x="7152138" y="2796607"/>
              <a:ext cx="1" cy="905991"/>
            </a:xfrm>
            <a:prstGeom prst="straightConnector1">
              <a:avLst/>
            </a:prstGeom>
            <a:ln w="25400" cap="rnd">
              <a:solidFill>
                <a:srgbClr val="FF0000"/>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854BD80A-1ABD-4072-B2AF-188BD8C59808}"/>
                </a:ext>
              </a:extLst>
            </p:cNvPr>
            <p:cNvSpPr/>
            <p:nvPr/>
          </p:nvSpPr>
          <p:spPr>
            <a:xfrm>
              <a:off x="1355894" y="3733256"/>
              <a:ext cx="8113406" cy="11650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20000"/>
                    <a:lumOff val="80000"/>
                  </a:schemeClr>
                </a:solidFill>
              </a:endParaRPr>
            </a:p>
          </p:txBody>
        </p:sp>
      </p:grpSp>
      <p:pic>
        <p:nvPicPr>
          <p:cNvPr id="21" name="Picture 20" descr="A close up of a logo&#10;&#10;Description automatically generated">
            <a:extLst>
              <a:ext uri="{FF2B5EF4-FFF2-40B4-BE49-F238E27FC236}">
                <a16:creationId xmlns:a16="http://schemas.microsoft.com/office/drawing/2014/main" id="{1382F449-7E8C-44ED-B029-8098897FE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05" y="1714099"/>
            <a:ext cx="3949128" cy="2247689"/>
          </a:xfrm>
          <a:prstGeom prst="rect">
            <a:avLst/>
          </a:prstGeom>
        </p:spPr>
      </p:pic>
      <p:pic>
        <p:nvPicPr>
          <p:cNvPr id="18" name="Picture 17">
            <a:extLst>
              <a:ext uri="{FF2B5EF4-FFF2-40B4-BE49-F238E27FC236}">
                <a16:creationId xmlns:a16="http://schemas.microsoft.com/office/drawing/2014/main" id="{1BD48FBB-7DAD-4E8C-99C6-891FC738C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406" y="1636096"/>
            <a:ext cx="4816857" cy="2338662"/>
          </a:xfrm>
          <a:prstGeom prst="rect">
            <a:avLst/>
          </a:prstGeom>
        </p:spPr>
      </p:pic>
      <p:sp>
        <p:nvSpPr>
          <p:cNvPr id="22" name="Arrow: Right 21">
            <a:extLst>
              <a:ext uri="{FF2B5EF4-FFF2-40B4-BE49-F238E27FC236}">
                <a16:creationId xmlns:a16="http://schemas.microsoft.com/office/drawing/2014/main" id="{1F595796-2423-45C4-9A89-6A3D6024773B}"/>
              </a:ext>
            </a:extLst>
          </p:cNvPr>
          <p:cNvSpPr/>
          <p:nvPr/>
        </p:nvSpPr>
        <p:spPr>
          <a:xfrm>
            <a:off x="5154804" y="2626387"/>
            <a:ext cx="984144" cy="323126"/>
          </a:xfrm>
          <a:prstGeom prst="rightArrow">
            <a:avLst>
              <a:gd name="adj1" fmla="val 50000"/>
              <a:gd name="adj2" fmla="val 62164"/>
            </a:avLst>
          </a:prstGeom>
          <a:solidFill>
            <a:srgbClr val="C5D2E0"/>
          </a:solid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88103254"/>
      </p:ext>
    </p:extLst>
  </p:cSld>
  <p:clrMapOvr>
    <a:masterClrMapping/>
  </p:clrMapOvr>
  <mc:AlternateContent xmlns:mc="http://schemas.openxmlformats.org/markup-compatibility/2006" xmlns:p14="http://schemas.microsoft.com/office/powerpoint/2010/main">
    <mc:Choice Requires="p14">
      <p:transition spd="slow" p14:dur="2000" advTm="13410"/>
    </mc:Choice>
    <mc:Fallback xmlns="">
      <p:transition spd="slow" advTm="1341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9.4|3"/>
</p:tagLst>
</file>

<file path=ppt/tags/tag3.xml><?xml version="1.0" encoding="utf-8"?>
<p:tagLst xmlns:a="http://schemas.openxmlformats.org/drawingml/2006/main" xmlns:r="http://schemas.openxmlformats.org/officeDocument/2006/relationships" xmlns:p="http://schemas.openxmlformats.org/presentationml/2006/main">
  <p:tag name="TIMING" val="|17.7|6.4"/>
</p:tagLst>
</file>

<file path=ppt/tags/tag4.xml><?xml version="1.0" encoding="utf-8"?>
<p:tagLst xmlns:a="http://schemas.openxmlformats.org/drawingml/2006/main" xmlns:r="http://schemas.openxmlformats.org/officeDocument/2006/relationships" xmlns:p="http://schemas.openxmlformats.org/presentationml/2006/main">
  <p:tag name="TIMING" val="|6.8"/>
</p:tagLst>
</file>

<file path=ppt/tags/tag5.xml><?xml version="1.0" encoding="utf-8"?>
<p:tagLst xmlns:a="http://schemas.openxmlformats.org/drawingml/2006/main" xmlns:r="http://schemas.openxmlformats.org/officeDocument/2006/relationships" xmlns:p="http://schemas.openxmlformats.org/presentationml/2006/main">
  <p:tag name="TIMING" val="|4|6|15.5|17.2"/>
</p:tagLst>
</file>

<file path=ppt/tags/tag6.xml><?xml version="1.0" encoding="utf-8"?>
<p:tagLst xmlns:a="http://schemas.openxmlformats.org/drawingml/2006/main" xmlns:r="http://schemas.openxmlformats.org/officeDocument/2006/relationships" xmlns:p="http://schemas.openxmlformats.org/presentationml/2006/main">
  <p:tag name="TIMING" val="|4|6|15.5|17.2"/>
</p:tagLst>
</file>

<file path=ppt/tags/tag7.xml><?xml version="1.0" encoding="utf-8"?>
<p:tagLst xmlns:a="http://schemas.openxmlformats.org/drawingml/2006/main" xmlns:r="http://schemas.openxmlformats.org/officeDocument/2006/relationships" xmlns:p="http://schemas.openxmlformats.org/presentationml/2006/main">
  <p:tag name="TIMING" val="|7.1"/>
</p:tagLst>
</file>

<file path=ppt/tags/tag8.xml><?xml version="1.0" encoding="utf-8"?>
<p:tagLst xmlns:a="http://schemas.openxmlformats.org/drawingml/2006/main" xmlns:r="http://schemas.openxmlformats.org/officeDocument/2006/relationships" xmlns:p="http://schemas.openxmlformats.org/presentationml/2006/main">
  <p:tag name="TIMING" val="|5|2.6|10|7.3"/>
</p:tagLst>
</file>

<file path=ppt/tags/tag9.xml><?xml version="1.0" encoding="utf-8"?>
<p:tagLst xmlns:a="http://schemas.openxmlformats.org/drawingml/2006/main" xmlns:r="http://schemas.openxmlformats.org/officeDocument/2006/relationships" xmlns:p="http://schemas.openxmlformats.org/presentationml/2006/main">
  <p:tag name="TIMING" val="|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18712</TotalTime>
  <Words>1330</Words>
  <Application>Microsoft Office PowerPoint</Application>
  <PresentationFormat>Widescreen</PresentationFormat>
  <Paragraphs>146</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Zephyr Winter</dc:creator>
  <cp:lastModifiedBy>Zephyr Winter</cp:lastModifiedBy>
  <cp:revision>151</cp:revision>
  <dcterms:created xsi:type="dcterms:W3CDTF">2019-05-14T15:22:15Z</dcterms:created>
  <dcterms:modified xsi:type="dcterms:W3CDTF">2019-05-31T15:07:50Z</dcterms:modified>
</cp:coreProperties>
</file>